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1"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8" d="100"/>
          <a:sy n="38" d="100"/>
        </p:scale>
        <p:origin x="205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11/10/2019</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11/10/2019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400" b="1" dirty="0">
                <a:solidFill>
                  <a:schemeClr val="accent1">
                    <a:lumMod val="75000"/>
                  </a:schemeClr>
                </a:solidFill>
                <a:latin typeface="Century Gothic" panose="020B0502020202020204" pitchFamily="34" charset="0"/>
              </a:rPr>
              <a:t>EYFS</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Autumn 1</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people who help us</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Understanding the world &amp; PSED</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1757" y="0"/>
            <a:ext cx="2011613" cy="2084322"/>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130" t="7004" r="5001" b="6038"/>
          <a:stretch/>
        </p:blipFill>
        <p:spPr>
          <a:xfrm>
            <a:off x="460375" y="2849117"/>
            <a:ext cx="5582616" cy="4006662"/>
          </a:xfrm>
          <a:prstGeom prst="rect">
            <a:avLst/>
          </a:prstGeom>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a:bodyPr>
          <a:lstStyle/>
          <a:p>
            <a:r>
              <a:rPr lang="en-GB" sz="2000" b="1" dirty="0">
                <a:solidFill>
                  <a:schemeClr val="accent1">
                    <a:lumMod val="75000"/>
                  </a:schemeClr>
                </a:solidFill>
                <a:latin typeface="Century Gothic" panose="020B0502020202020204" pitchFamily="34" charset="0"/>
              </a:rPr>
              <a:t>EYFS</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 People who help us </a:t>
            </a:r>
            <a:br>
              <a:rPr lang="en-GB" sz="2000" b="1" dirty="0">
                <a:solidFill>
                  <a:schemeClr val="accent1">
                    <a:lumMod val="75000"/>
                  </a:schemeClr>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a:t>
            </a:r>
            <a:r>
              <a:rPr lang="en-GB" sz="1400" dirty="0">
                <a:latin typeface="Century Gothic" panose="020B0502020202020204" pitchFamily="34" charset="0"/>
              </a:rPr>
              <a:t>Understanding the world &amp; PSED</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PSED</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People who help us will give children an in-depth insight into people who work in school and help us as well as people in the wider community and their jobs and how they can help us. People who help us will also provide many opportunities for engaging in role play activities and exploring different occupations and ways of life.</a:t>
            </a:r>
            <a:br>
              <a:rPr lang="en-GB" sz="1400" dirty="0">
                <a:latin typeface="Century Gothic" panose="020B0502020202020204" pitchFamily="34" charset="0"/>
              </a:rPr>
            </a:br>
            <a:r>
              <a:rPr lang="en-GB" sz="1400" b="1" dirty="0">
                <a:latin typeface="Century Gothic" panose="020B0502020202020204" pitchFamily="34" charset="0"/>
              </a:rPr>
              <a:t>By the end of this topic, most children will: </a:t>
            </a:r>
            <a:br>
              <a:rPr lang="en-GB" sz="1400" b="1" dirty="0">
                <a:latin typeface="Century Gothic" panose="020B0502020202020204" pitchFamily="34" charset="0"/>
              </a:rPr>
            </a:br>
            <a:br>
              <a:rPr lang="en-GB" sz="1400" b="1" dirty="0">
                <a:latin typeface="Century Gothic" panose="020B0502020202020204" pitchFamily="34" charset="0"/>
              </a:rPr>
            </a:br>
            <a:r>
              <a:rPr lang="en-GB" sz="1400" dirty="0">
                <a:latin typeface="Century Gothic" panose="020B0502020202020204" pitchFamily="34" charset="0"/>
              </a:rPr>
              <a:t>Have an excellent knowledge and understanding of people in and around our school and what their roles are.</a:t>
            </a:r>
            <a:br>
              <a:rPr lang="en-GB" sz="1400" dirty="0">
                <a:latin typeface="Century Gothic" panose="020B0502020202020204" pitchFamily="34" charset="0"/>
              </a:rPr>
            </a:br>
            <a:r>
              <a:rPr lang="en-GB" sz="1400" dirty="0">
                <a:latin typeface="Century Gothic" panose="020B0502020202020204" pitchFamily="34" charset="0"/>
              </a:rPr>
              <a:t>• The ability to ask questions about peoples roles and responsibilities.</a:t>
            </a:r>
            <a:br>
              <a:rPr lang="en-GB" sz="1400" dirty="0">
                <a:latin typeface="Century Gothic" panose="020B0502020202020204" pitchFamily="34" charset="0"/>
              </a:rPr>
            </a:br>
            <a:r>
              <a:rPr lang="en-GB" sz="1400" dirty="0">
                <a:latin typeface="Century Gothic" panose="020B0502020202020204" pitchFamily="34" charset="0"/>
              </a:rPr>
              <a:t>• The ability to look closely at similarities and difference.</a:t>
            </a:r>
            <a:br>
              <a:rPr lang="en-GB" sz="1400" i="1" dirty="0">
                <a:solidFill>
                  <a:srgbClr val="FF0000"/>
                </a:solidFill>
                <a:latin typeface="Century Gothic" panose="020B0502020202020204" pitchFamily="34" charset="0"/>
              </a:rPr>
            </a:br>
            <a:r>
              <a:rPr lang="en-GB" sz="1400" dirty="0">
                <a:latin typeface="Century Gothic" panose="020B0502020202020204" pitchFamily="34" charset="0"/>
              </a:rPr>
              <a:t>• Maintain attention and listens for a short span.</a:t>
            </a:r>
            <a:br>
              <a:rPr lang="en-GB" sz="1400" i="1" dirty="0">
                <a:solidFill>
                  <a:srgbClr val="FF0000"/>
                </a:solidFill>
                <a:latin typeface="Century Gothic" panose="020B0502020202020204" pitchFamily="34" charset="0"/>
              </a:rPr>
            </a:br>
            <a:r>
              <a:rPr lang="en-GB" sz="1400" dirty="0">
                <a:latin typeface="Century Gothic" panose="020B0502020202020204" pitchFamily="34" charset="0"/>
              </a:rPr>
              <a:t>• Initiates conversations, attends to and takes account of what others say.</a:t>
            </a:r>
            <a:br>
              <a:rPr lang="en-GB" sz="1400" i="1" dirty="0">
                <a:solidFill>
                  <a:srgbClr val="FF0000"/>
                </a:solidFill>
                <a:latin typeface="Century Gothic" panose="020B0502020202020204" pitchFamily="34" charset="0"/>
              </a:rPr>
            </a:br>
            <a:r>
              <a:rPr lang="en-GB" sz="1400" dirty="0">
                <a:latin typeface="Century Gothic" panose="020B0502020202020204" pitchFamily="34" charset="0"/>
              </a:rPr>
              <a:t>• Confident to speak to others.</a:t>
            </a:r>
            <a:br>
              <a:rPr lang="en-GB" sz="1400" i="1" dirty="0">
                <a:solidFill>
                  <a:srgbClr val="FF0000"/>
                </a:solidFill>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Writing:</a:t>
            </a:r>
            <a:br>
              <a:rPr lang="en-GB" sz="1400" b="1" dirty="0">
                <a:latin typeface="Century Gothic" panose="020B0502020202020204" pitchFamily="34" charset="0"/>
              </a:rPr>
            </a:br>
            <a:r>
              <a:rPr lang="en-GB" sz="1400" dirty="0">
                <a:latin typeface="Century Gothic" panose="020B0502020202020204" pitchFamily="34" charset="0"/>
              </a:rPr>
              <a:t>Ascribing meanings to marks.</a:t>
            </a:r>
            <a:br>
              <a:rPr lang="en-GB" sz="1400" dirty="0">
                <a:latin typeface="Century Gothic" panose="020B0502020202020204" pitchFamily="34" charset="0"/>
              </a:rPr>
            </a:br>
            <a:r>
              <a:rPr lang="en-GB" sz="1400" dirty="0">
                <a:latin typeface="Century Gothic" panose="020B0502020202020204" pitchFamily="34" charset="0"/>
              </a:rPr>
              <a:t>Begin to break the flow of speech into words.</a:t>
            </a:r>
            <a:br>
              <a:rPr lang="en-GB" sz="1400" dirty="0">
                <a:latin typeface="Century Gothic" panose="020B0502020202020204" pitchFamily="34" charset="0"/>
              </a:rPr>
            </a:br>
            <a:r>
              <a:rPr lang="en-GB" sz="1400" dirty="0">
                <a:latin typeface="Century Gothic" panose="020B0502020202020204" pitchFamily="34" charset="0"/>
              </a:rPr>
              <a:t>Hears and says initial sounds in words.</a:t>
            </a:r>
            <a:br>
              <a:rPr lang="en-GB" sz="1400" dirty="0">
                <a:latin typeface="Century Gothic" panose="020B0502020202020204" pitchFamily="34" charset="0"/>
              </a:rPr>
            </a:br>
            <a:r>
              <a:rPr lang="en-GB" sz="1400" dirty="0">
                <a:latin typeface="Century Gothic" panose="020B0502020202020204" pitchFamily="34" charset="0"/>
              </a:rPr>
              <a:t>Writes own names and other things such as labels.</a:t>
            </a:r>
            <a:br>
              <a:rPr lang="en-GB" sz="1400" dirty="0">
                <a:latin typeface="Century Gothic" panose="020B0502020202020204" pitchFamily="34" charset="0"/>
              </a:rPr>
            </a:br>
            <a:br>
              <a:rPr lang="en-GB" sz="1400" dirty="0">
                <a:latin typeface="Century Gothic" panose="020B0502020202020204" pitchFamily="34" charset="0"/>
              </a:rPr>
            </a:br>
            <a:r>
              <a:rPr lang="en-GB" sz="1400" b="1" dirty="0">
                <a:latin typeface="Century Gothic" panose="020B0502020202020204" pitchFamily="34" charset="0"/>
              </a:rPr>
              <a:t>Purposeful Outcome – </a:t>
            </a:r>
            <a:r>
              <a:rPr lang="en-GB" sz="1400" b="1" dirty="0">
                <a:solidFill>
                  <a:srgbClr val="FF0000"/>
                </a:solidFill>
                <a:latin typeface="Century Gothic" panose="020B0502020202020204" pitchFamily="34" charset="0"/>
              </a:rPr>
              <a:t>Added by class teachers after </a:t>
            </a:r>
            <a:r>
              <a:rPr lang="en-GB" sz="1400" b="1" dirty="0" err="1">
                <a:solidFill>
                  <a:srgbClr val="FF0000"/>
                </a:solidFill>
                <a:latin typeface="Century Gothic" panose="020B0502020202020204" pitchFamily="34" charset="0"/>
              </a:rPr>
              <a:t>completeing</a:t>
            </a:r>
            <a:r>
              <a:rPr lang="en-GB" sz="1400" b="1" dirty="0">
                <a:solidFill>
                  <a:srgbClr val="FF0000"/>
                </a:solidFill>
                <a:latin typeface="Century Gothic" panose="020B0502020202020204" pitchFamily="34" charset="0"/>
              </a:rPr>
              <a:t> topic web. </a:t>
            </a:r>
            <a:br>
              <a:rPr lang="en-GB" sz="14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2050" name="Picture 2" descr="Image result for people who help us"/>
          <p:cNvPicPr>
            <a:picLocks noChangeAspect="1" noChangeArrowheads="1"/>
          </p:cNvPicPr>
          <p:nvPr/>
        </p:nvPicPr>
        <p:blipFill rotWithShape="1">
          <a:blip r:embed="rId2">
            <a:extLst>
              <a:ext uri="{28A0092B-C50C-407E-A947-70E740481C1C}">
                <a14:useLocalDpi xmlns:a14="http://schemas.microsoft.com/office/drawing/2010/main" val="0"/>
              </a:ext>
            </a:extLst>
          </a:blip>
          <a:srcRect l="3713" t="5917" r="3146" b="6816"/>
          <a:stretch/>
        </p:blipFill>
        <p:spPr bwMode="auto">
          <a:xfrm>
            <a:off x="4476997" y="143146"/>
            <a:ext cx="1959429" cy="1376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658056"/>
            <a:ext cx="5915025" cy="8420100"/>
          </a:xfrm>
        </p:spPr>
        <p:txBody>
          <a:bodyPr anchor="t">
            <a:normAutofit/>
          </a:bodyPr>
          <a:lstStyle/>
          <a:p>
            <a:r>
              <a:rPr lang="en-GB" sz="2000" b="1" dirty="0">
                <a:solidFill>
                  <a:schemeClr val="accent1">
                    <a:lumMod val="75000"/>
                  </a:schemeClr>
                </a:solidFill>
                <a:latin typeface="Century Gothic" panose="020B0502020202020204" pitchFamily="34" charset="0"/>
              </a:rPr>
              <a:t>EYFS</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 People who help us</a:t>
            </a:r>
            <a:br>
              <a:rPr lang="en-GB" sz="4800"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55473192"/>
              </p:ext>
            </p:extLst>
          </p:nvPr>
        </p:nvGraphicFramePr>
        <p:xfrm>
          <a:off x="416718" y="1530767"/>
          <a:ext cx="6062662" cy="8198272"/>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76670">
                <a:tc>
                  <a:txBody>
                    <a:bodyPr/>
                    <a:lstStyle/>
                    <a:p>
                      <a:r>
                        <a:rPr lang="en-GB" sz="2000" dirty="0">
                          <a:latin typeface="Century Gothic" panose="020B0502020202020204" pitchFamily="34" charset="0"/>
                        </a:rPr>
                        <a:t>Subject</a:t>
                      </a:r>
                    </a:p>
                  </a:txBody>
                  <a:tcPr/>
                </a:tc>
                <a:tc>
                  <a:txBody>
                    <a:bodyPr/>
                    <a:lstStyle/>
                    <a:p>
                      <a:r>
                        <a:rPr lang="en-GB" sz="2000">
                          <a:latin typeface="Century Gothic" panose="020B0502020202020204" pitchFamily="34" charset="0"/>
                        </a:rPr>
                        <a:t>Objective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5823900">
                <a:tc>
                  <a:txBody>
                    <a:bodyPr/>
                    <a:lstStyle/>
                    <a:p>
                      <a:r>
                        <a:rPr lang="en-GB" dirty="0">
                          <a:latin typeface="Century Gothic" panose="020B0502020202020204" pitchFamily="34" charset="0"/>
                        </a:rPr>
                        <a:t>PSED</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PD</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CLL</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txBody>
                  <a:tcPr/>
                </a:tc>
                <a:tc>
                  <a:txBody>
                    <a:bodyPr/>
                    <a:lstStyle/>
                    <a:p>
                      <a:r>
                        <a:rPr lang="en-GB" sz="1350" kern="1200" dirty="0">
                          <a:solidFill>
                            <a:schemeClr val="dk1"/>
                          </a:solidFill>
                          <a:effectLst/>
                          <a:latin typeface="+mn-lt"/>
                          <a:ea typeface="+mn-ea"/>
                          <a:cs typeface="+mn-cs"/>
                        </a:rPr>
                        <a:t>Initiates play, offering cues to peers to join them.</a:t>
                      </a:r>
                    </a:p>
                    <a:p>
                      <a:r>
                        <a:rPr lang="en-GB" sz="1350" kern="1200" dirty="0">
                          <a:solidFill>
                            <a:schemeClr val="dk1"/>
                          </a:solidFill>
                          <a:effectLst/>
                          <a:latin typeface="+mn-lt"/>
                          <a:ea typeface="+mn-ea"/>
                          <a:cs typeface="+mn-cs"/>
                        </a:rPr>
                        <a:t>Can select and use activities and resources with help.</a:t>
                      </a:r>
                    </a:p>
                    <a:p>
                      <a:r>
                        <a:rPr lang="en-GB" sz="1350" kern="1200" dirty="0">
                          <a:solidFill>
                            <a:schemeClr val="dk1"/>
                          </a:solidFill>
                          <a:effectLst/>
                          <a:latin typeface="+mn-lt"/>
                          <a:ea typeface="+mn-ea"/>
                          <a:cs typeface="+mn-cs"/>
                        </a:rPr>
                        <a:t>Welcomes and values praise for what they have done.</a:t>
                      </a:r>
                    </a:p>
                    <a:p>
                      <a:r>
                        <a:rPr lang="en-GB" sz="1350" kern="1200" dirty="0">
                          <a:solidFill>
                            <a:schemeClr val="dk1"/>
                          </a:solidFill>
                          <a:effectLst/>
                          <a:latin typeface="+mn-lt"/>
                          <a:ea typeface="+mn-ea"/>
                          <a:cs typeface="+mn-cs"/>
                        </a:rPr>
                        <a:t>Is more outgoing towards unfamiliar people and more confident in new social situations.</a:t>
                      </a:r>
                    </a:p>
                    <a:p>
                      <a:r>
                        <a:rPr lang="en-GB" sz="1350" kern="1200" dirty="0">
                          <a:solidFill>
                            <a:schemeClr val="dk1"/>
                          </a:solidFill>
                          <a:effectLst/>
                          <a:latin typeface="+mn-lt"/>
                          <a:ea typeface="+mn-ea"/>
                          <a:cs typeface="+mn-cs"/>
                        </a:rPr>
                        <a:t>Begins to accept the needs of others &amp; can take turns &amp; share resources, sometimes with support from others.</a:t>
                      </a:r>
                    </a:p>
                    <a:p>
                      <a:r>
                        <a:rPr lang="en-GB" sz="1350" kern="1200" dirty="0">
                          <a:solidFill>
                            <a:schemeClr val="dk1"/>
                          </a:solidFill>
                          <a:effectLst/>
                          <a:latin typeface="+mn-lt"/>
                          <a:ea typeface="+mn-ea"/>
                          <a:cs typeface="+mn-cs"/>
                        </a:rPr>
                        <a:t>Can usually adapt behaviour to different events, social situations and changes in routine.</a:t>
                      </a:r>
                    </a:p>
                    <a:p>
                      <a:endParaRPr lang="en-GB" dirty="0">
                        <a:latin typeface="Century Gothic" panose="020B0502020202020204" pitchFamily="34" charset="0"/>
                      </a:endParaRPr>
                    </a:p>
                    <a:p>
                      <a:r>
                        <a:rPr lang="en-GB" sz="1350" kern="1200" dirty="0">
                          <a:solidFill>
                            <a:schemeClr val="dk1"/>
                          </a:solidFill>
                          <a:effectLst/>
                          <a:latin typeface="+mn-lt"/>
                          <a:ea typeface="+mn-ea"/>
                          <a:cs typeface="+mn-cs"/>
                        </a:rPr>
                        <a:t>Moves freely &amp; with pleasure &amp; confidence in a range of ways, such as slithering,  shuffling, rolling, crawling, walking, running, jumping, skipping, sliding &amp; hopping.</a:t>
                      </a:r>
                    </a:p>
                    <a:p>
                      <a:r>
                        <a:rPr lang="en-GB" sz="1350" kern="1200" dirty="0">
                          <a:solidFill>
                            <a:schemeClr val="dk1"/>
                          </a:solidFill>
                          <a:effectLst/>
                          <a:latin typeface="+mn-lt"/>
                          <a:ea typeface="+mn-ea"/>
                          <a:cs typeface="+mn-cs"/>
                        </a:rPr>
                        <a:t>Runs skilfully &amp; negotiates space successfully, adjusting speed or direction to avoid obstacles.</a:t>
                      </a:r>
                    </a:p>
                    <a:p>
                      <a:r>
                        <a:rPr lang="en-GB" sz="1350" kern="1200" dirty="0">
                          <a:solidFill>
                            <a:schemeClr val="dk1"/>
                          </a:solidFill>
                          <a:effectLst/>
                          <a:latin typeface="+mn-lt"/>
                          <a:ea typeface="+mn-ea"/>
                          <a:cs typeface="+mn-cs"/>
                        </a:rPr>
                        <a:t> Draws lines and circles using gross motor movements.</a:t>
                      </a:r>
                    </a:p>
                    <a:p>
                      <a:r>
                        <a:rPr lang="en-GB" sz="1350" kern="1200" dirty="0">
                          <a:solidFill>
                            <a:schemeClr val="dk1"/>
                          </a:solidFill>
                          <a:effectLst/>
                          <a:latin typeface="+mn-lt"/>
                          <a:ea typeface="+mn-ea"/>
                          <a:cs typeface="+mn-cs"/>
                        </a:rPr>
                        <a:t>Can tell adults when hungry or tired or when they want to rest or play.</a:t>
                      </a:r>
                    </a:p>
                    <a:p>
                      <a:r>
                        <a:rPr lang="en-GB" sz="1350" kern="1200" dirty="0">
                          <a:solidFill>
                            <a:schemeClr val="dk1"/>
                          </a:solidFill>
                          <a:effectLst/>
                          <a:latin typeface="+mn-lt"/>
                          <a:ea typeface="+mn-ea"/>
                          <a:cs typeface="+mn-cs"/>
                        </a:rPr>
                        <a:t>Gains more bowel and bladder control and can attend to toileting needs most of the time themselves.</a:t>
                      </a:r>
                    </a:p>
                    <a:p>
                      <a:r>
                        <a:rPr lang="en-GB" sz="1350" kern="1200" dirty="0">
                          <a:solidFill>
                            <a:schemeClr val="dk1"/>
                          </a:solidFill>
                          <a:effectLst/>
                          <a:latin typeface="+mn-lt"/>
                          <a:ea typeface="+mn-ea"/>
                          <a:cs typeface="+mn-cs"/>
                        </a:rPr>
                        <a:t>Can usually manage washing and drying hands.</a:t>
                      </a:r>
                    </a:p>
                    <a:p>
                      <a:endParaRPr lang="en-GB" dirty="0">
                        <a:latin typeface="Century Gothic" panose="020B0502020202020204" pitchFamily="34" charset="0"/>
                      </a:endParaRPr>
                    </a:p>
                    <a:p>
                      <a:r>
                        <a:rPr lang="en-GB" sz="1350" kern="1200" dirty="0">
                          <a:solidFill>
                            <a:schemeClr val="dk1"/>
                          </a:solidFill>
                          <a:effectLst/>
                          <a:latin typeface="+mn-lt"/>
                          <a:ea typeface="+mn-ea"/>
                          <a:cs typeface="+mn-cs"/>
                        </a:rPr>
                        <a:t>Listens to others one to one or in small groups, when conversation interests them.</a:t>
                      </a:r>
                    </a:p>
                    <a:p>
                      <a:r>
                        <a:rPr lang="en-GB" sz="1350" kern="1200" dirty="0">
                          <a:solidFill>
                            <a:schemeClr val="dk1"/>
                          </a:solidFill>
                          <a:effectLst/>
                          <a:latin typeface="+mn-lt"/>
                          <a:ea typeface="+mn-ea"/>
                          <a:cs typeface="+mn-cs"/>
                        </a:rPr>
                        <a:t>Focusing attention – still listen or do, but can shift own attention.</a:t>
                      </a:r>
                    </a:p>
                    <a:p>
                      <a:r>
                        <a:rPr lang="en-GB" sz="1350" kern="1200" dirty="0">
                          <a:solidFill>
                            <a:schemeClr val="dk1"/>
                          </a:solidFill>
                          <a:effectLst/>
                          <a:latin typeface="+mn-lt"/>
                          <a:ea typeface="+mn-ea"/>
                          <a:cs typeface="+mn-cs"/>
                        </a:rPr>
                        <a:t>Questions why things happen and gives explanations. Asks e.g. </a:t>
                      </a:r>
                      <a:r>
                        <a:rPr lang="en-GB" sz="1350" i="1" kern="1200" dirty="0">
                          <a:solidFill>
                            <a:schemeClr val="dk1"/>
                          </a:solidFill>
                          <a:effectLst/>
                          <a:latin typeface="+mn-lt"/>
                          <a:ea typeface="+mn-ea"/>
                          <a:cs typeface="+mn-cs"/>
                        </a:rPr>
                        <a:t>who, what, when, how.</a:t>
                      </a:r>
                      <a:endParaRPr lang="en-GB"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Uses vocabulary focused on objects and people that are of particular importance to them.</a:t>
                      </a:r>
                    </a:p>
                    <a:p>
                      <a:r>
                        <a:rPr lang="en-GB" sz="1350" kern="1200" dirty="0">
                          <a:solidFill>
                            <a:schemeClr val="dk1"/>
                          </a:solidFill>
                          <a:effectLst/>
                          <a:latin typeface="+mn-lt"/>
                          <a:ea typeface="+mn-ea"/>
                          <a:cs typeface="+mn-cs"/>
                        </a:rPr>
                        <a:t>Uses talk in pretending that objects stand for something else in play, </a:t>
                      </a:r>
                      <a:r>
                        <a:rPr lang="en-GB" sz="1350" kern="1200" dirty="0" err="1">
                          <a:solidFill>
                            <a:schemeClr val="dk1"/>
                          </a:solidFill>
                          <a:effectLst/>
                          <a:latin typeface="+mn-lt"/>
                          <a:ea typeface="+mn-ea"/>
                          <a:cs typeface="+mn-cs"/>
                        </a:rPr>
                        <a:t>e,g</a:t>
                      </a:r>
                      <a:r>
                        <a:rPr lang="en-GB" sz="1350" kern="1200" dirty="0">
                          <a:solidFill>
                            <a:schemeClr val="dk1"/>
                          </a:solidFill>
                          <a:effectLst/>
                          <a:latin typeface="+mn-lt"/>
                          <a:ea typeface="+mn-ea"/>
                          <a:cs typeface="+mn-cs"/>
                        </a:rPr>
                        <a:t>, </a:t>
                      </a:r>
                      <a:r>
                        <a:rPr lang="en-GB" sz="1350" i="1" kern="1200" dirty="0">
                          <a:solidFill>
                            <a:schemeClr val="dk1"/>
                          </a:solidFill>
                          <a:effectLst/>
                          <a:latin typeface="+mn-lt"/>
                          <a:ea typeface="+mn-ea"/>
                          <a:cs typeface="+mn-cs"/>
                        </a:rPr>
                        <a:t>‘This box is my castle.’</a:t>
                      </a:r>
                      <a:endParaRPr lang="en-GB" sz="1350" kern="1200" dirty="0">
                        <a:solidFill>
                          <a:schemeClr val="dk1"/>
                        </a:solidFill>
                        <a:effectLst/>
                        <a:latin typeface="+mn-lt"/>
                        <a:ea typeface="+mn-ea"/>
                        <a:cs typeface="+mn-cs"/>
                      </a:endParaRPr>
                    </a:p>
                    <a:p>
                      <a:endParaRPr lang="en-GB" dirty="0">
                        <a:latin typeface="Century Gothic" panose="020B0502020202020204" pitchFamily="34" charset="0"/>
                      </a:endParaRPr>
                    </a:p>
                  </a:txBody>
                  <a:tcPr/>
                </a:tc>
                <a:extLst>
                  <a:ext uri="{0D108BD9-81ED-4DB2-BD59-A6C34878D82A}">
                    <a16:rowId xmlns:a16="http://schemas.microsoft.com/office/drawing/2014/main" val="677294665"/>
                  </a:ext>
                </a:extLst>
              </a:tr>
              <a:tr h="1126912">
                <a:tc>
                  <a:txBody>
                    <a:bodyPr/>
                    <a:lstStyle/>
                    <a:p>
                      <a:endParaRPr lang="en-GB" dirty="0">
                        <a:latin typeface="Century Gothic" panose="020B0502020202020204" pitchFamily="34" charset="0"/>
                      </a:endParaRPr>
                    </a:p>
                  </a:txBody>
                  <a:tcPr/>
                </a:tc>
                <a:tc>
                  <a:txBody>
                    <a:bodyPr/>
                    <a:lstStyle/>
                    <a:p>
                      <a:pPr marL="0" indent="0">
                        <a:buFont typeface="Arial" panose="020B0604020202020204" pitchFamily="34" charset="0"/>
                        <a:buNone/>
                      </a:pP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924050" y="9185098"/>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00A5588C-8384-4CFC-8D94-5FDFE9939B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953" y="450935"/>
            <a:ext cx="943487" cy="977589"/>
          </a:xfrm>
          <a:prstGeom prst="rect">
            <a:avLst/>
          </a:prstGeom>
        </p:spPr>
      </p:pic>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1428523"/>
            <a:ext cx="5915025" cy="6672043"/>
          </a:xfrm>
        </p:spPr>
        <p:txBody>
          <a:bodyPr anchor="t">
            <a:normAutofit/>
          </a:bodyPr>
          <a:lstStyle/>
          <a:p>
            <a:br>
              <a:rPr lang="en-GB" sz="4800"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33185512"/>
              </p:ext>
            </p:extLst>
          </p:nvPr>
        </p:nvGraphicFramePr>
        <p:xfrm>
          <a:off x="320365" y="594462"/>
          <a:ext cx="6011378" cy="8854337"/>
        </p:xfrm>
        <a:graphic>
          <a:graphicData uri="http://schemas.openxmlformats.org/drawingml/2006/table">
            <a:tbl>
              <a:tblPr firstRow="1" bandRow="1">
                <a:tableStyleId>{5C22544A-7EE6-4342-B048-85BDC9FD1C3A}</a:tableStyleId>
              </a:tblPr>
              <a:tblGrid>
                <a:gridCol w="1308053">
                  <a:extLst>
                    <a:ext uri="{9D8B030D-6E8A-4147-A177-3AD203B41FA5}">
                      <a16:colId xmlns:a16="http://schemas.microsoft.com/office/drawing/2014/main" val="3968296848"/>
                    </a:ext>
                  </a:extLst>
                </a:gridCol>
                <a:gridCol w="4703325">
                  <a:extLst>
                    <a:ext uri="{9D8B030D-6E8A-4147-A177-3AD203B41FA5}">
                      <a16:colId xmlns:a16="http://schemas.microsoft.com/office/drawing/2014/main" val="187975253"/>
                    </a:ext>
                  </a:extLst>
                </a:gridCol>
              </a:tblGrid>
              <a:tr h="372192">
                <a:tc>
                  <a:txBody>
                    <a:bodyPr/>
                    <a:lstStyle/>
                    <a:p>
                      <a:r>
                        <a:rPr lang="en-GB" sz="2000" dirty="0">
                          <a:latin typeface="Century Gothic" panose="020B0502020202020204" pitchFamily="34" charset="0"/>
                        </a:rPr>
                        <a:t>Subject</a:t>
                      </a:r>
                    </a:p>
                  </a:txBody>
                  <a:tcPr/>
                </a:tc>
                <a:tc>
                  <a:txBody>
                    <a:bodyPr/>
                    <a:lstStyle/>
                    <a:p>
                      <a:r>
                        <a:rPr lang="en-GB" sz="2000">
                          <a:latin typeface="Century Gothic" panose="020B0502020202020204" pitchFamily="34" charset="0"/>
                        </a:rPr>
                        <a:t>Objective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7043024">
                <a:tc>
                  <a:txBody>
                    <a:bodyPr/>
                    <a:lstStyle/>
                    <a:p>
                      <a:pPr algn="l"/>
                      <a:r>
                        <a:rPr lang="en-GB" dirty="0">
                          <a:latin typeface="Century Gothic" panose="020B0502020202020204" pitchFamily="34" charset="0"/>
                        </a:rPr>
                        <a:t>Lit</a:t>
                      </a: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r>
                        <a:rPr lang="en-GB" dirty="0">
                          <a:latin typeface="Century Gothic" panose="020B0502020202020204" pitchFamily="34" charset="0"/>
                        </a:rPr>
                        <a:t>Ma</a:t>
                      </a: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r>
                        <a:rPr lang="en-GB" dirty="0">
                          <a:latin typeface="Century Gothic" panose="020B0502020202020204" pitchFamily="34" charset="0"/>
                        </a:rPr>
                        <a:t>UTW</a:t>
                      </a: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pPr algn="l"/>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EAD</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txBody>
                  <a:tcPr/>
                </a:tc>
                <a:tc>
                  <a:txBody>
                    <a:bodyPr/>
                    <a:lstStyle/>
                    <a:p>
                      <a:r>
                        <a:rPr lang="en-GB" sz="1350" kern="1200" dirty="0">
                          <a:solidFill>
                            <a:schemeClr val="dk1"/>
                          </a:solidFill>
                          <a:effectLst/>
                          <a:latin typeface="+mn-lt"/>
                          <a:ea typeface="+mn-ea"/>
                          <a:cs typeface="+mn-cs"/>
                        </a:rPr>
                        <a:t>Beginning to be aware of the way stories are structured.</a:t>
                      </a:r>
                    </a:p>
                    <a:p>
                      <a:r>
                        <a:rPr lang="en-GB" sz="1350" kern="1200" dirty="0">
                          <a:solidFill>
                            <a:schemeClr val="dk1"/>
                          </a:solidFill>
                          <a:effectLst/>
                          <a:latin typeface="+mn-lt"/>
                          <a:ea typeface="+mn-ea"/>
                          <a:cs typeface="+mn-cs"/>
                        </a:rPr>
                        <a:t>Suggests how the story might end.</a:t>
                      </a:r>
                    </a:p>
                    <a:p>
                      <a:r>
                        <a:rPr lang="en-GB" sz="1350" kern="1200" dirty="0">
                          <a:solidFill>
                            <a:schemeClr val="dk1"/>
                          </a:solidFill>
                          <a:effectLst/>
                          <a:latin typeface="+mn-lt"/>
                          <a:ea typeface="+mn-ea"/>
                          <a:cs typeface="+mn-cs"/>
                        </a:rPr>
                        <a:t>Listens to stories with increasing attention and recall.</a:t>
                      </a:r>
                    </a:p>
                    <a:p>
                      <a:r>
                        <a:rPr lang="en-GB" sz="1350" kern="1200" dirty="0">
                          <a:solidFill>
                            <a:schemeClr val="dk1"/>
                          </a:solidFill>
                          <a:effectLst/>
                          <a:latin typeface="+mn-lt"/>
                          <a:ea typeface="+mn-ea"/>
                          <a:cs typeface="+mn-cs"/>
                        </a:rPr>
                        <a:t>Shows interest in illustrations and print in books and print in the environment.</a:t>
                      </a:r>
                    </a:p>
                    <a:p>
                      <a:r>
                        <a:rPr lang="en-GB" sz="1350" kern="1200" dirty="0">
                          <a:solidFill>
                            <a:schemeClr val="dk1"/>
                          </a:solidFill>
                          <a:effectLst/>
                          <a:latin typeface="+mn-lt"/>
                          <a:ea typeface="+mn-ea"/>
                          <a:cs typeface="+mn-cs"/>
                        </a:rPr>
                        <a:t>Looks at books independently.</a:t>
                      </a:r>
                    </a:p>
                    <a:p>
                      <a:r>
                        <a:rPr lang="en-GB" sz="1350" kern="1200" dirty="0">
                          <a:solidFill>
                            <a:schemeClr val="dk1"/>
                          </a:solidFill>
                          <a:effectLst/>
                          <a:latin typeface="+mn-lt"/>
                          <a:ea typeface="+mn-ea"/>
                          <a:cs typeface="+mn-cs"/>
                        </a:rPr>
                        <a:t>Handles books carefully.</a:t>
                      </a:r>
                    </a:p>
                    <a:p>
                      <a:r>
                        <a:rPr lang="en-GB" sz="1350" kern="1200" dirty="0">
                          <a:solidFill>
                            <a:schemeClr val="dk1"/>
                          </a:solidFill>
                          <a:effectLst/>
                          <a:latin typeface="+mn-lt"/>
                          <a:ea typeface="+mn-ea"/>
                          <a:cs typeface="+mn-cs"/>
                        </a:rPr>
                        <a:t>Holds books the correct way up and turns pages.</a:t>
                      </a:r>
                    </a:p>
                    <a:p>
                      <a:r>
                        <a:rPr lang="en-GB" sz="1350" kern="1200" dirty="0">
                          <a:solidFill>
                            <a:schemeClr val="dk1"/>
                          </a:solidFill>
                          <a:effectLst/>
                          <a:latin typeface="+mn-lt"/>
                          <a:ea typeface="+mn-ea"/>
                          <a:cs typeface="+mn-cs"/>
                        </a:rPr>
                        <a:t>Sometimes gives meaning to marks as they draw and paint.</a:t>
                      </a:r>
                    </a:p>
                    <a:p>
                      <a:endParaRPr lang="en-GB" dirty="0">
                        <a:latin typeface="Century Gothic" panose="020B0502020202020204" pitchFamily="34" charset="0"/>
                      </a:endParaRPr>
                    </a:p>
                    <a:p>
                      <a:r>
                        <a:rPr lang="en-GB" sz="1350" kern="1200" dirty="0">
                          <a:solidFill>
                            <a:schemeClr val="dk1"/>
                          </a:solidFill>
                          <a:effectLst/>
                          <a:latin typeface="+mn-lt"/>
                          <a:ea typeface="+mn-ea"/>
                          <a:cs typeface="+mn-cs"/>
                        </a:rPr>
                        <a:t>Uses some number names and number language spontaneously.</a:t>
                      </a:r>
                    </a:p>
                    <a:p>
                      <a:r>
                        <a:rPr lang="en-GB" sz="1350" kern="1200" dirty="0">
                          <a:solidFill>
                            <a:schemeClr val="dk1"/>
                          </a:solidFill>
                          <a:effectLst/>
                          <a:latin typeface="+mn-lt"/>
                          <a:ea typeface="+mn-ea"/>
                          <a:cs typeface="+mn-cs"/>
                        </a:rPr>
                        <a:t>Uses some number names accurately in play.</a:t>
                      </a:r>
                    </a:p>
                    <a:p>
                      <a:r>
                        <a:rPr lang="en-GB" sz="1350" kern="1200" dirty="0">
                          <a:solidFill>
                            <a:schemeClr val="dk1"/>
                          </a:solidFill>
                          <a:effectLst/>
                          <a:latin typeface="+mn-lt"/>
                          <a:ea typeface="+mn-ea"/>
                          <a:cs typeface="+mn-cs"/>
                        </a:rPr>
                        <a:t>Recites numbers in order to 10.</a:t>
                      </a:r>
                    </a:p>
                    <a:p>
                      <a:r>
                        <a:rPr lang="en-GB" sz="1350" kern="1200" dirty="0">
                          <a:solidFill>
                            <a:schemeClr val="dk1"/>
                          </a:solidFill>
                          <a:effectLst/>
                          <a:latin typeface="+mn-lt"/>
                          <a:ea typeface="+mn-ea"/>
                          <a:cs typeface="+mn-cs"/>
                        </a:rPr>
                        <a:t>Shows curiosity about numbers by offering comments or asking questions</a:t>
                      </a:r>
                    </a:p>
                    <a:p>
                      <a:endParaRPr lang="en-GB" dirty="0">
                        <a:latin typeface="Century Gothic" panose="020B0502020202020204" pitchFamily="34" charset="0"/>
                      </a:endParaRPr>
                    </a:p>
                    <a:p>
                      <a:r>
                        <a:rPr lang="en-GB" sz="1350" kern="1200" dirty="0">
                          <a:solidFill>
                            <a:schemeClr val="dk1"/>
                          </a:solidFill>
                          <a:effectLst/>
                          <a:latin typeface="+mn-lt"/>
                          <a:ea typeface="+mn-ea"/>
                          <a:cs typeface="+mn-cs"/>
                        </a:rPr>
                        <a:t>Shows interest in the lives of people who are familiar to them.</a:t>
                      </a:r>
                    </a:p>
                    <a:p>
                      <a:r>
                        <a:rPr lang="en-GB" sz="1350" kern="1200" dirty="0">
                          <a:solidFill>
                            <a:schemeClr val="dk1"/>
                          </a:solidFill>
                          <a:effectLst/>
                          <a:latin typeface="+mn-lt"/>
                          <a:ea typeface="+mn-ea"/>
                          <a:cs typeface="+mn-cs"/>
                        </a:rPr>
                        <a:t>Remembers &amp; talks about significant events in their own experience.</a:t>
                      </a:r>
                    </a:p>
                    <a:p>
                      <a:r>
                        <a:rPr lang="en-GB" sz="1350" kern="1200" dirty="0">
                          <a:solidFill>
                            <a:schemeClr val="dk1"/>
                          </a:solidFill>
                          <a:effectLst/>
                          <a:latin typeface="+mn-lt"/>
                          <a:ea typeface="+mn-ea"/>
                          <a:cs typeface="+mn-cs"/>
                        </a:rPr>
                        <a:t>Shows interest in different occupations and ways of life.</a:t>
                      </a:r>
                    </a:p>
                    <a:p>
                      <a:r>
                        <a:rPr lang="en-GB" sz="1350" kern="1200" dirty="0">
                          <a:solidFill>
                            <a:schemeClr val="dk1"/>
                          </a:solidFill>
                          <a:effectLst/>
                          <a:latin typeface="+mn-lt"/>
                          <a:ea typeface="+mn-ea"/>
                          <a:cs typeface="+mn-cs"/>
                        </a:rPr>
                        <a:t>Knows how to operate simple equipment, e.g. turns on CD player and uses remote control.</a:t>
                      </a:r>
                    </a:p>
                    <a:p>
                      <a:endParaRPr lang="en-GB" dirty="0">
                        <a:latin typeface="Century Gothic" panose="020B0502020202020204" pitchFamily="34" charset="0"/>
                      </a:endParaRPr>
                    </a:p>
                    <a:p>
                      <a:r>
                        <a:rPr lang="en-GB" sz="1350" kern="1200" dirty="0">
                          <a:solidFill>
                            <a:schemeClr val="dk1"/>
                          </a:solidFill>
                          <a:effectLst/>
                          <a:latin typeface="+mn-lt"/>
                          <a:ea typeface="+mn-ea"/>
                          <a:cs typeface="+mn-cs"/>
                        </a:rPr>
                        <a:t>Enjoys joining in with dancing and ring games.</a:t>
                      </a:r>
                    </a:p>
                    <a:p>
                      <a:r>
                        <a:rPr lang="en-GB" sz="1350" kern="1200" dirty="0">
                          <a:solidFill>
                            <a:schemeClr val="dk1"/>
                          </a:solidFill>
                          <a:effectLst/>
                          <a:latin typeface="+mn-lt"/>
                          <a:ea typeface="+mn-ea"/>
                          <a:cs typeface="+mn-cs"/>
                        </a:rPr>
                        <a:t>Sings a few familiar songs.</a:t>
                      </a:r>
                    </a:p>
                    <a:p>
                      <a:r>
                        <a:rPr lang="en-GB" sz="1350" kern="1200" dirty="0">
                          <a:solidFill>
                            <a:schemeClr val="dk1"/>
                          </a:solidFill>
                          <a:effectLst/>
                          <a:latin typeface="+mn-lt"/>
                          <a:ea typeface="+mn-ea"/>
                          <a:cs typeface="+mn-cs"/>
                        </a:rPr>
                        <a:t>Explores and learns how sounds can be changed.</a:t>
                      </a:r>
                    </a:p>
                    <a:p>
                      <a:r>
                        <a:rPr lang="en-GB" sz="1350" kern="1200" dirty="0">
                          <a:solidFill>
                            <a:schemeClr val="dk1"/>
                          </a:solidFill>
                          <a:effectLst/>
                          <a:latin typeface="+mn-lt"/>
                          <a:ea typeface="+mn-ea"/>
                          <a:cs typeface="+mn-cs"/>
                        </a:rPr>
                        <a:t>Notices what adults do, imitating what is observed &amp; then doing it spontaneously when the adult is not there.</a:t>
                      </a:r>
                    </a:p>
                    <a:p>
                      <a:r>
                        <a:rPr lang="en-GB" sz="1350" kern="1200" dirty="0">
                          <a:solidFill>
                            <a:schemeClr val="dk1"/>
                          </a:solidFill>
                          <a:effectLst/>
                          <a:latin typeface="+mn-lt"/>
                          <a:ea typeface="+mn-ea"/>
                          <a:cs typeface="+mn-cs"/>
                        </a:rPr>
                        <a:t>Engages in imaginative role-play based on own first-hand experiences.</a:t>
                      </a:r>
                    </a:p>
                    <a:p>
                      <a:r>
                        <a:rPr lang="en-GB" sz="1350" kern="1200" dirty="0">
                          <a:solidFill>
                            <a:schemeClr val="dk1"/>
                          </a:solidFill>
                          <a:effectLst/>
                          <a:latin typeface="+mn-lt"/>
                          <a:ea typeface="+mn-ea"/>
                          <a:cs typeface="+mn-cs"/>
                        </a:rPr>
                        <a:t>Builds stories around toys, e.g. farm animals needing rescue from an armchair ‘cliff’.</a:t>
                      </a:r>
                    </a:p>
                    <a:p>
                      <a:r>
                        <a:rPr lang="en-GB" sz="1350" kern="1200" dirty="0">
                          <a:solidFill>
                            <a:schemeClr val="dk1"/>
                          </a:solidFill>
                          <a:effectLst/>
                          <a:latin typeface="+mn-lt"/>
                          <a:ea typeface="+mn-ea"/>
                          <a:cs typeface="+mn-cs"/>
                        </a:rPr>
                        <a:t>Uses available resources to create props to support role-play.</a:t>
                      </a:r>
                    </a:p>
                    <a:p>
                      <a:r>
                        <a:rPr lang="en-GB" sz="1350" kern="1200" dirty="0">
                          <a:solidFill>
                            <a:schemeClr val="dk1"/>
                          </a:solidFill>
                          <a:effectLst/>
                          <a:latin typeface="+mn-lt"/>
                          <a:ea typeface="+mn-ea"/>
                          <a:cs typeface="+mn-cs"/>
                        </a:rPr>
                        <a:t>Captures experiences &amp; responses with a range of media, such as music, dance &amp; paint other materials or words.</a:t>
                      </a:r>
                    </a:p>
                    <a:p>
                      <a:endParaRPr lang="en-GB" dirty="0">
                        <a:latin typeface="Century Gothic" panose="020B0502020202020204" pitchFamily="34" charset="0"/>
                      </a:endParaRPr>
                    </a:p>
                  </a:txBody>
                  <a:tcPr/>
                </a:tc>
                <a:extLst>
                  <a:ext uri="{0D108BD9-81ED-4DB2-BD59-A6C34878D82A}">
                    <a16:rowId xmlns:a16="http://schemas.microsoft.com/office/drawing/2014/main" val="677294665"/>
                  </a:ext>
                </a:extLst>
              </a:tr>
              <a:tr h="960017">
                <a:tc>
                  <a:txBody>
                    <a:bodyPr/>
                    <a:lstStyle/>
                    <a:p>
                      <a:endParaRPr lang="en-GB" dirty="0">
                        <a:latin typeface="Century Gothic" panose="020B0502020202020204" pitchFamily="34" charset="0"/>
                      </a:endParaRPr>
                    </a:p>
                  </a:txBody>
                  <a:tcPr/>
                </a:tc>
                <a:tc>
                  <a:txBody>
                    <a:bodyPr/>
                    <a:lstStyle/>
                    <a:p>
                      <a:pPr marL="0" indent="0">
                        <a:buFont typeface="Arial" panose="020B0604020202020204" pitchFamily="34" charset="0"/>
                        <a:buNone/>
                      </a:pP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924050" y="9185098"/>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00A5588C-8384-4CFC-8D94-5FDFE9939B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953" y="450935"/>
            <a:ext cx="943487" cy="977589"/>
          </a:xfrm>
          <a:prstGeom prst="rect">
            <a:avLst/>
          </a:prstGeom>
        </p:spPr>
      </p:pic>
    </p:spTree>
    <p:extLst>
      <p:ext uri="{BB962C8B-B14F-4D97-AF65-F5344CB8AC3E}">
        <p14:creationId xmlns:p14="http://schemas.microsoft.com/office/powerpoint/2010/main" val="2882065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1050929"/>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People who help us</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 Understanding the world &amp; PSED</a:t>
            </a:r>
          </a:p>
          <a:p>
            <a:pPr algn="ctr"/>
            <a:endParaRPr lang="en-GB" sz="1246" b="1" dirty="0">
              <a:latin typeface="Century Gothic" panose="020B0502020202020204" pitchFamily="34" charset="0"/>
            </a:endParaRPr>
          </a:p>
        </p:txBody>
      </p:sp>
      <p:sp>
        <p:nvSpPr>
          <p:cNvPr id="18" name="TextBox 17"/>
          <p:cNvSpPr txBox="1"/>
          <p:nvPr/>
        </p:nvSpPr>
        <p:spPr>
          <a:xfrm>
            <a:off x="258262" y="456586"/>
            <a:ext cx="1606634" cy="113633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p>
          <a:p>
            <a:endParaRPr lang="en-GB" sz="969" dirty="0"/>
          </a:p>
          <a:p>
            <a:r>
              <a:rPr lang="en-GB" sz="969" dirty="0"/>
              <a:t>Visits people in school </a:t>
            </a:r>
          </a:p>
          <a:p>
            <a:r>
              <a:rPr lang="en-GB" sz="969" dirty="0"/>
              <a:t>Visits from members of the community </a:t>
            </a:r>
            <a:r>
              <a:rPr lang="en-GB" sz="969" dirty="0" err="1"/>
              <a:t>eg</a:t>
            </a:r>
            <a:r>
              <a:rPr lang="en-GB" sz="969" dirty="0"/>
              <a:t> police, ambulance</a:t>
            </a:r>
          </a:p>
          <a:p>
            <a:endParaRPr lang="en-GB" sz="969" dirty="0"/>
          </a:p>
        </p:txBody>
      </p:sp>
      <p:sp>
        <p:nvSpPr>
          <p:cNvPr id="19" name="TextBox 18"/>
          <p:cNvSpPr txBox="1"/>
          <p:nvPr/>
        </p:nvSpPr>
        <p:spPr>
          <a:xfrm>
            <a:off x="4983072" y="448757"/>
            <a:ext cx="1606634" cy="113633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p>
          <a:p>
            <a:r>
              <a:rPr lang="en-GB" sz="969" dirty="0"/>
              <a:t>To understand different roles and jobs and how people can help each other.</a:t>
            </a:r>
          </a:p>
          <a:p>
            <a:endParaRPr lang="en-GB" sz="969" dirty="0"/>
          </a:p>
          <a:p>
            <a:endParaRPr lang="en-GB" sz="969" dirty="0"/>
          </a:p>
          <a:p>
            <a:endParaRPr lang="en-GB" sz="969" dirty="0"/>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258261" y="1828800"/>
            <a:ext cx="1843671" cy="1864426"/>
          </a:xfrm>
          <a:prstGeom prst="rect">
            <a:avLst/>
          </a:prstGeom>
          <a:noFill/>
        </p:spPr>
        <p:txBody>
          <a:bodyPr wrap="square" rtlCol="0">
            <a:spAutoFit/>
          </a:bodyPr>
          <a:lstStyle/>
          <a:p>
            <a:endParaRPr lang="en-US" dirty="0"/>
          </a:p>
        </p:txBody>
      </p:sp>
      <p:sp>
        <p:nvSpPr>
          <p:cNvPr id="5" name="TextBox 4"/>
          <p:cNvSpPr txBox="1"/>
          <p:nvPr/>
        </p:nvSpPr>
        <p:spPr>
          <a:xfrm>
            <a:off x="269598" y="1828800"/>
            <a:ext cx="3043618" cy="1569660"/>
          </a:xfrm>
          <a:prstGeom prst="rect">
            <a:avLst/>
          </a:prstGeom>
          <a:noFill/>
          <a:ln w="19050">
            <a:solidFill>
              <a:schemeClr val="tx1"/>
            </a:solidFill>
          </a:ln>
        </p:spPr>
        <p:txBody>
          <a:bodyPr wrap="square" rtlCol="0">
            <a:spAutoFit/>
          </a:bodyPr>
          <a:lstStyle/>
          <a:p>
            <a:r>
              <a:rPr lang="en-US" dirty="0"/>
              <a:t>PSED</a:t>
            </a:r>
          </a:p>
          <a:p>
            <a:r>
              <a:rPr lang="en-US" sz="1200" dirty="0"/>
              <a:t>Circle time activities, getting to know our new friends, sharing and taking turns in circle time, games and in areas of provision.</a:t>
            </a:r>
          </a:p>
          <a:p>
            <a:endParaRPr lang="en-US" sz="1200" dirty="0"/>
          </a:p>
          <a:p>
            <a:endParaRPr lang="en-US" sz="1200" dirty="0"/>
          </a:p>
          <a:p>
            <a:endParaRPr lang="en-US" dirty="0"/>
          </a:p>
        </p:txBody>
      </p:sp>
      <p:sp>
        <p:nvSpPr>
          <p:cNvPr id="20" name="TextBox 19"/>
          <p:cNvSpPr txBox="1"/>
          <p:nvPr/>
        </p:nvSpPr>
        <p:spPr>
          <a:xfrm>
            <a:off x="3424780" y="1828800"/>
            <a:ext cx="3043618" cy="1661993"/>
          </a:xfrm>
          <a:prstGeom prst="rect">
            <a:avLst/>
          </a:prstGeom>
          <a:noFill/>
          <a:ln w="19050">
            <a:solidFill>
              <a:schemeClr val="tx1"/>
            </a:solidFill>
          </a:ln>
        </p:spPr>
        <p:txBody>
          <a:bodyPr wrap="square" rtlCol="0">
            <a:spAutoFit/>
          </a:bodyPr>
          <a:lstStyle/>
          <a:p>
            <a:r>
              <a:rPr lang="en-US" dirty="0"/>
              <a:t>CLL</a:t>
            </a:r>
          </a:p>
          <a:p>
            <a:r>
              <a:rPr lang="en-US" sz="1200" dirty="0"/>
              <a:t>Speaking to other people in school and asking questions about their roles. </a:t>
            </a:r>
          </a:p>
          <a:p>
            <a:r>
              <a:rPr lang="en-US" sz="1200" dirty="0"/>
              <a:t>Meeting people from the community and asking questions about their roles. </a:t>
            </a:r>
            <a:endParaRPr lang="en-US" dirty="0"/>
          </a:p>
          <a:p>
            <a:endParaRPr lang="en-US" dirty="0"/>
          </a:p>
          <a:p>
            <a:endParaRPr lang="en-US" dirty="0"/>
          </a:p>
        </p:txBody>
      </p:sp>
      <p:sp>
        <p:nvSpPr>
          <p:cNvPr id="27" name="TextBox 26"/>
          <p:cNvSpPr txBox="1"/>
          <p:nvPr/>
        </p:nvSpPr>
        <p:spPr>
          <a:xfrm>
            <a:off x="269598" y="3681351"/>
            <a:ext cx="3043618" cy="1477328"/>
          </a:xfrm>
          <a:prstGeom prst="rect">
            <a:avLst/>
          </a:prstGeom>
          <a:noFill/>
          <a:ln w="19050">
            <a:solidFill>
              <a:schemeClr val="tx1"/>
            </a:solidFill>
          </a:ln>
        </p:spPr>
        <p:txBody>
          <a:bodyPr wrap="square" rtlCol="0">
            <a:spAutoFit/>
          </a:bodyPr>
          <a:lstStyle/>
          <a:p>
            <a:r>
              <a:rPr lang="en-US" dirty="0" err="1"/>
              <a:t>Ph</a:t>
            </a:r>
            <a:endParaRPr lang="en-US" dirty="0"/>
          </a:p>
          <a:p>
            <a:r>
              <a:rPr lang="en-US" sz="1200" dirty="0"/>
              <a:t>Obstacle courses and riding bikes, beginning to be aware of space and negotiating space successfully. </a:t>
            </a:r>
          </a:p>
          <a:p>
            <a:endParaRPr lang="en-US" dirty="0"/>
          </a:p>
          <a:p>
            <a:endParaRPr lang="en-US" dirty="0"/>
          </a:p>
        </p:txBody>
      </p:sp>
      <p:sp>
        <p:nvSpPr>
          <p:cNvPr id="28" name="TextBox 27"/>
          <p:cNvSpPr txBox="1"/>
          <p:nvPr/>
        </p:nvSpPr>
        <p:spPr>
          <a:xfrm>
            <a:off x="3424780" y="3681351"/>
            <a:ext cx="3043618" cy="1569660"/>
          </a:xfrm>
          <a:prstGeom prst="rect">
            <a:avLst/>
          </a:prstGeom>
          <a:noFill/>
          <a:ln w="19050">
            <a:solidFill>
              <a:schemeClr val="tx1"/>
            </a:solidFill>
          </a:ln>
        </p:spPr>
        <p:txBody>
          <a:bodyPr wrap="square" rtlCol="0">
            <a:spAutoFit/>
          </a:bodyPr>
          <a:lstStyle/>
          <a:p>
            <a:r>
              <a:rPr lang="en-US" dirty="0"/>
              <a:t>UTW</a:t>
            </a:r>
          </a:p>
          <a:p>
            <a:r>
              <a:rPr lang="en-US" sz="1200" dirty="0"/>
              <a:t>Role play, setting up different areas of provision. For example, doctors surgery, fire station, police station, dentist.</a:t>
            </a:r>
          </a:p>
          <a:p>
            <a:r>
              <a:rPr lang="en-US" sz="1200" dirty="0"/>
              <a:t>Forest school sessions looking at and identifying nature and how to be safe.</a:t>
            </a:r>
          </a:p>
          <a:p>
            <a:endParaRPr lang="en-US" dirty="0"/>
          </a:p>
        </p:txBody>
      </p:sp>
      <p:sp>
        <p:nvSpPr>
          <p:cNvPr id="29" name="TextBox 28"/>
          <p:cNvSpPr txBox="1"/>
          <p:nvPr/>
        </p:nvSpPr>
        <p:spPr>
          <a:xfrm>
            <a:off x="269598" y="5507193"/>
            <a:ext cx="3043618" cy="1477328"/>
          </a:xfrm>
          <a:prstGeom prst="rect">
            <a:avLst/>
          </a:prstGeom>
          <a:noFill/>
          <a:ln w="19050">
            <a:solidFill>
              <a:schemeClr val="tx1"/>
            </a:solidFill>
          </a:ln>
        </p:spPr>
        <p:txBody>
          <a:bodyPr wrap="square" rtlCol="0">
            <a:spAutoFit/>
          </a:bodyPr>
          <a:lstStyle/>
          <a:p>
            <a:r>
              <a:rPr lang="en-US" dirty="0"/>
              <a:t>Lit</a:t>
            </a:r>
          </a:p>
          <a:p>
            <a:r>
              <a:rPr lang="en-US" sz="1200" dirty="0"/>
              <a:t>Writing labels and labelling pictures. Matching pictures to CVC words. </a:t>
            </a:r>
            <a:r>
              <a:rPr lang="en-US" sz="1200" dirty="0" err="1"/>
              <a:t>Practising</a:t>
            </a:r>
            <a:r>
              <a:rPr lang="en-US" sz="1200" dirty="0"/>
              <a:t> writing our names.  </a:t>
            </a:r>
          </a:p>
          <a:p>
            <a:endParaRPr lang="en-US" dirty="0"/>
          </a:p>
          <a:p>
            <a:endParaRPr lang="en-US" dirty="0"/>
          </a:p>
        </p:txBody>
      </p:sp>
      <p:sp>
        <p:nvSpPr>
          <p:cNvPr id="30" name="TextBox 29"/>
          <p:cNvSpPr txBox="1"/>
          <p:nvPr/>
        </p:nvSpPr>
        <p:spPr>
          <a:xfrm>
            <a:off x="3424780" y="5507193"/>
            <a:ext cx="3043618" cy="1569660"/>
          </a:xfrm>
          <a:prstGeom prst="rect">
            <a:avLst/>
          </a:prstGeom>
          <a:noFill/>
          <a:ln w="19050">
            <a:solidFill>
              <a:schemeClr val="tx1"/>
            </a:solidFill>
          </a:ln>
        </p:spPr>
        <p:txBody>
          <a:bodyPr wrap="square" rtlCol="0">
            <a:spAutoFit/>
          </a:bodyPr>
          <a:lstStyle/>
          <a:p>
            <a:r>
              <a:rPr lang="en-US" dirty="0"/>
              <a:t>Ma</a:t>
            </a:r>
          </a:p>
          <a:p>
            <a:r>
              <a:rPr lang="en-US" sz="1200" dirty="0" err="1"/>
              <a:t>Recognising</a:t>
            </a:r>
            <a:r>
              <a:rPr lang="en-US" sz="1200" dirty="0"/>
              <a:t> </a:t>
            </a:r>
            <a:r>
              <a:rPr lang="en-US" sz="1200" dirty="0" err="1"/>
              <a:t>numerlas</a:t>
            </a:r>
            <a:r>
              <a:rPr lang="en-US" sz="1200" dirty="0"/>
              <a:t> to 10 and beyond. Counting to 20.  making numbers in different ways, e.g. making five 1+4, 2+3 etc. </a:t>
            </a:r>
          </a:p>
          <a:p>
            <a:r>
              <a:rPr lang="en-US" sz="1200" dirty="0"/>
              <a:t>Sorting in a variety of ways, by </a:t>
            </a:r>
            <a:r>
              <a:rPr lang="en-US" sz="1200" dirty="0" err="1"/>
              <a:t>colour</a:t>
            </a:r>
            <a:r>
              <a:rPr lang="en-US" sz="1200" dirty="0"/>
              <a:t> and by chosen criteria.</a:t>
            </a:r>
            <a:endParaRPr lang="en-US" dirty="0"/>
          </a:p>
          <a:p>
            <a:endParaRPr lang="en-US" dirty="0"/>
          </a:p>
        </p:txBody>
      </p:sp>
      <p:sp>
        <p:nvSpPr>
          <p:cNvPr id="33" name="TextBox 32"/>
          <p:cNvSpPr txBox="1"/>
          <p:nvPr/>
        </p:nvSpPr>
        <p:spPr>
          <a:xfrm>
            <a:off x="269598" y="7333035"/>
            <a:ext cx="6198800" cy="923330"/>
          </a:xfrm>
          <a:prstGeom prst="rect">
            <a:avLst/>
          </a:prstGeom>
          <a:noFill/>
          <a:ln w="19050">
            <a:solidFill>
              <a:schemeClr val="tx1"/>
            </a:solidFill>
          </a:ln>
        </p:spPr>
        <p:txBody>
          <a:bodyPr wrap="square" rtlCol="0">
            <a:spAutoFit/>
          </a:bodyPr>
          <a:lstStyle/>
          <a:p>
            <a:r>
              <a:rPr lang="en-US" dirty="0"/>
              <a:t>EUMM</a:t>
            </a:r>
          </a:p>
          <a:p>
            <a:endParaRPr lang="en-US" dirty="0"/>
          </a:p>
          <a:p>
            <a:endParaRPr lang="en-US" dirty="0"/>
          </a:p>
        </p:txBody>
      </p:sp>
      <p:sp>
        <p:nvSpPr>
          <p:cNvPr id="34" name="TextBox 33"/>
          <p:cNvSpPr txBox="1"/>
          <p:nvPr/>
        </p:nvSpPr>
        <p:spPr>
          <a:xfrm>
            <a:off x="234889" y="8424788"/>
            <a:ext cx="6198800" cy="1200329"/>
          </a:xfrm>
          <a:prstGeom prst="rect">
            <a:avLst/>
          </a:prstGeom>
          <a:noFill/>
          <a:ln w="19050">
            <a:solidFill>
              <a:schemeClr val="tx1"/>
            </a:solidFill>
          </a:ln>
        </p:spPr>
        <p:txBody>
          <a:bodyPr wrap="square" rtlCol="0">
            <a:spAutoFit/>
          </a:bodyPr>
          <a:lstStyle/>
          <a:p>
            <a:r>
              <a:rPr lang="en-US" dirty="0"/>
              <a:t>Linked texts</a:t>
            </a:r>
          </a:p>
          <a:p>
            <a:r>
              <a:rPr lang="en-US" dirty="0" err="1"/>
              <a:t>Topsy</a:t>
            </a:r>
            <a:r>
              <a:rPr lang="en-US" dirty="0"/>
              <a:t> and Tim visit… police, fire, doctor, dentist</a:t>
            </a:r>
          </a:p>
          <a:p>
            <a:endParaRPr lang="en-US" dirty="0"/>
          </a:p>
          <a:p>
            <a:endParaRPr lang="en-US" dirty="0"/>
          </a:p>
        </p:txBody>
      </p:sp>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TotalTime>
  <Words>796</Words>
  <Application>Microsoft Office PowerPoint</Application>
  <PresentationFormat>A4 Paper (210x297 mm)</PresentationFormat>
  <Paragraphs>145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EYFS Autumn 1 people who help us         Curriculum Driver:  Understanding the world &amp; PSED</vt:lpstr>
      <vt:lpstr>EYFS Autumn 1 – People who help us   Key Curriculum Driver: Understanding the world &amp; PSED  Other Curriculum Areas: PSED  Rationale: People who help us will give children an in-depth insight into people who work in school and help us as well as people in the wider community and their jobs and how they can help us. People who help us will also provide many opportunities for engaging in role play activities and exploring different occupations and ways of life. By the end of this topic, most children will:   Have an excellent knowledge and understanding of people in and around our school and what their roles are. • The ability to ask questions about peoples roles and responsibilities. • The ability to look closely at similarities and difference. • Maintain attention and listens for a short span. • Initiates conversations, attends to and takes account of what others say. • Confident to speak to others.  Children’s knowledge will be shown by:  Writing: Ascribing meanings to marks. Begin to break the flow of speech into words. Hears and says initial sounds in words. Writes own names and other things such as labels.  Purposeful Outcome – Added by class teachers after completeing topic web.  </vt:lpstr>
      <vt:lpstr>EYFS Autumn 1 – People who help us      </vt:lpstr>
      <vt:lpstr>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Michelle Ward</cp:lastModifiedBy>
  <cp:revision>37</cp:revision>
  <dcterms:created xsi:type="dcterms:W3CDTF">2018-07-04T20:22:24Z</dcterms:created>
  <dcterms:modified xsi:type="dcterms:W3CDTF">2019-10-11T14:20:04Z</dcterms:modified>
</cp:coreProperties>
</file>