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247F8-EE92-9D05-DBC3-4D9CF81FA9D2}" v="7" dt="2019-08-30T06:29:47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20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62053-A4DF-4426-A056-3198BC358F63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1DFCF-C8A0-4647-A427-8D7B1E736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7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65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6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7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2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3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6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7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E5D3-B560-4AEC-8A7C-38C00D16DD7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964E-A788-4597-8F05-F0FA36739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70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934415"/>
            <a:ext cx="5915025" cy="1914702"/>
          </a:xfrm>
        </p:spPr>
        <p:txBody>
          <a:bodyPr anchor="t">
            <a:normAutofit fontScale="90000"/>
          </a:bodyPr>
          <a:lstStyle/>
          <a:p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Year 5</a:t>
            </a:r>
            <a:b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Autumn 1</a:t>
            </a:r>
            <a:b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On the Space </a:t>
            </a:r>
            <a:b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Station</a:t>
            </a: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4800" dirty="0">
                <a:latin typeface="Century Gothic" panose="020B0502020202020204" pitchFamily="34" charset="0"/>
              </a:rPr>
            </a:br>
            <a:r>
              <a:rPr lang="en-GB" sz="4800" dirty="0">
                <a:latin typeface="Century Gothic" panose="020B0502020202020204" pitchFamily="34" charset="0"/>
              </a:rPr>
              <a:t>Curriculum Driver: </a:t>
            </a:r>
            <a:br>
              <a:rPr lang="en-GB" sz="4800" dirty="0">
                <a:latin typeface="Century Gothic" panose="020B0502020202020204" pitchFamily="34" charset="0"/>
              </a:rPr>
            </a:br>
            <a:r>
              <a:rPr lang="en-GB" sz="480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3" name="AutoShape 2" descr="Image result for tutankham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31180" y="9143297"/>
            <a:ext cx="3195638" cy="527403"/>
          </a:xfrm>
        </p:spPr>
        <p:txBody>
          <a:bodyPr/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Create  Explore  Discover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44" y="3726757"/>
            <a:ext cx="5069012" cy="2851319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3764EA-B887-465C-AAAA-F0E433E92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161" y="1161536"/>
            <a:ext cx="2057540" cy="213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6" y="1028700"/>
            <a:ext cx="5915025" cy="8189270"/>
          </a:xfrm>
        </p:spPr>
        <p:txBody>
          <a:bodyPr anchor="t">
            <a:normAutofit fontScale="90000"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Year 5</a:t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Autumn 1 – On the Space Station </a:t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Key Curriculum Driver: </a:t>
            </a:r>
            <a:r>
              <a:rPr lang="en-GB" sz="1400" dirty="0">
                <a:latin typeface="Century Gothic" panose="020B0502020202020204" pitchFamily="34" charset="0"/>
              </a:rPr>
              <a:t>Science</a:t>
            </a:r>
            <a:br>
              <a:rPr lang="en-GB" sz="1400" b="1" dirty="0">
                <a:latin typeface="Century Gothic" panose="020B0502020202020204" pitchFamily="34" charset="0"/>
              </a:rPr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Other Curriculum Areas: </a:t>
            </a:r>
            <a:r>
              <a:rPr lang="en-GB" sz="1400" dirty="0">
                <a:latin typeface="Century Gothic" panose="020B0502020202020204" pitchFamily="34" charset="0"/>
              </a:rPr>
              <a:t>History</a:t>
            </a:r>
            <a:br>
              <a:rPr lang="en-GB" sz="1400" dirty="0">
                <a:latin typeface="Century Gothic" panose="020B0502020202020204" pitchFamily="34" charset="0"/>
              </a:rPr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Rationale: </a:t>
            </a:r>
            <a:r>
              <a:rPr lang="en-GB" sz="1400" dirty="0">
                <a:latin typeface="Century Gothic" panose="020B0502020202020204" pitchFamily="34" charset="0"/>
              </a:rPr>
              <a:t>On the Space Shuttle will give the children an in-depth insight into the Scientifics of Space, including forces, the solar system and the movements of the Earth and moon. </a:t>
            </a:r>
            <a:br>
              <a:rPr lang="en-GB" sz="1400" b="1" dirty="0">
                <a:latin typeface="Century Gothic" panose="020B0502020202020204" pitchFamily="34" charset="0"/>
              </a:rPr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By the end of this topic, most children will have: </a:t>
            </a:r>
            <a:br>
              <a:rPr lang="en-GB" sz="1400" b="1" dirty="0">
                <a:latin typeface="Century Gothic" panose="020B0502020202020204" pitchFamily="34" charset="0"/>
              </a:rPr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The ability to think independently and raise questions about working scientifically and the knowledge and skills that it brings. </a:t>
            </a: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Confidence and competence in the full range of practical skills, taking the initiative in, for example, planning and carrying out scientific investigations. </a:t>
            </a: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Excellent scientific knowledge and understanding which is demonstrated in written and verbal explanations, solving challenging problems and reporting scientific findings.</a:t>
            </a: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High levels of originality, imagination or innovation in the application of skills.</a:t>
            </a: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The ability to undertake practical work in a variety of contexts, including fieldwork.</a:t>
            </a: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• A passion for science and its application in past, present and future technologies.</a:t>
            </a:r>
            <a:br>
              <a:rPr lang="en-GB" dirty="0"/>
            </a:br>
            <a:br>
              <a:rPr lang="en-GB" sz="1400" dirty="0"/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Children’s knowledge will be shown by:</a:t>
            </a:r>
            <a:br>
              <a:rPr lang="en-GB" sz="1400" b="1" dirty="0">
                <a:latin typeface="Century Gothic" panose="020B0502020202020204" pitchFamily="34" charset="0"/>
              </a:rPr>
            </a:b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Extended Writing Outcomes:</a:t>
            </a: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A persuasion text (This could be an advert for a trip to the moon)</a:t>
            </a:r>
            <a:br>
              <a:rPr lang="en-GB" sz="1400" b="1" dirty="0">
                <a:latin typeface="Century Gothic" panose="020B0502020202020204" pitchFamily="34" charset="0"/>
              </a:rPr>
            </a:br>
            <a:r>
              <a:rPr lang="en-GB" sz="1400" dirty="0">
                <a:latin typeface="Century Gothic" panose="020B0502020202020204" pitchFamily="34" charset="0"/>
              </a:rPr>
              <a:t>A finding tale(This could be an adventure where they land on a planet and make alien findings)</a:t>
            </a:r>
            <a:br>
              <a:rPr lang="en-GB" sz="1400" dirty="0">
                <a:latin typeface="Century Gothic" panose="020B0502020202020204" pitchFamily="34" charset="0"/>
              </a:rPr>
            </a:br>
            <a:br>
              <a:rPr lang="en-GB" sz="1400" dirty="0">
                <a:latin typeface="Century Gothic" panose="020B0502020202020204" pitchFamily="34" charset="0"/>
              </a:rPr>
            </a:br>
            <a:br>
              <a:rPr lang="en-GB" sz="1400" dirty="0">
                <a:latin typeface="Century Gothic" panose="020B0502020202020204" pitchFamily="34" charset="0"/>
              </a:rPr>
            </a:br>
            <a:r>
              <a:rPr lang="en-GB" sz="1400" b="1" dirty="0">
                <a:latin typeface="Century Gothic" panose="020B0502020202020204" pitchFamily="34" charset="0"/>
              </a:rPr>
              <a:t>Purposeful Topic Outcome: </a:t>
            </a:r>
            <a:r>
              <a:rPr lang="en-GB" sz="1400" dirty="0">
                <a:latin typeface="Century Gothic" panose="020B0502020202020204" pitchFamily="34" charset="0"/>
              </a:rPr>
              <a:t>Create a podcast persuading people of an alien invasion. Use this as a stimulus for a persuasive piece of writing.</a:t>
            </a:r>
            <a:br>
              <a:rPr lang="en-GB" sz="1400" b="1" dirty="0">
                <a:latin typeface="Century Gothic" panose="020B0502020202020204" pitchFamily="34" charset="0"/>
              </a:rPr>
            </a:b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31180" y="9143297"/>
            <a:ext cx="3195638" cy="527403"/>
          </a:xfrm>
        </p:spPr>
        <p:txBody>
          <a:bodyPr/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Create  Explore  Discover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028700"/>
            <a:ext cx="1820107" cy="1205976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05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18" y="527405"/>
            <a:ext cx="5915025" cy="8420100"/>
          </a:xfrm>
        </p:spPr>
        <p:txBody>
          <a:bodyPr anchor="t">
            <a:norm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Year 5</a:t>
            </a:r>
            <a:b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Autumn 1 – On the Space Station</a:t>
            </a:r>
            <a:br>
              <a:rPr lang="en-GB" sz="4800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br>
              <a:rPr lang="en-GB" sz="1800" b="1" dirty="0">
                <a:latin typeface="Century Gothic" panose="020B0502020202020204" pitchFamily="34" charset="0"/>
              </a:rPr>
            </a:br>
            <a:endParaRPr lang="en-GB" sz="1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34754"/>
              </p:ext>
            </p:extLst>
          </p:nvPr>
        </p:nvGraphicFramePr>
        <p:xfrm>
          <a:off x="196767" y="1400558"/>
          <a:ext cx="6396206" cy="721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944">
                  <a:extLst>
                    <a:ext uri="{9D8B030D-6E8A-4147-A177-3AD203B41FA5}">
                      <a16:colId xmlns:a16="http://schemas.microsoft.com/office/drawing/2014/main" val="3968296848"/>
                    </a:ext>
                  </a:extLst>
                </a:gridCol>
                <a:gridCol w="5444262">
                  <a:extLst>
                    <a:ext uri="{9D8B030D-6E8A-4147-A177-3AD203B41FA5}">
                      <a16:colId xmlns:a16="http://schemas.microsoft.com/office/drawing/2014/main" val="187975253"/>
                    </a:ext>
                  </a:extLst>
                </a:gridCol>
              </a:tblGrid>
              <a:tr h="3233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805527"/>
                  </a:ext>
                </a:extLst>
              </a:tr>
              <a:tr h="663502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 enquiries, including recognising and controlling variables where necessary.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appropriate techniques, apparatus, and materials during fieldwork and laboratory work.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Take measurements, using a range of scientific equipment, with increasing accuracy and precision.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Record data and results of increasing complexity using scientific diagrams and labels, classification keys, tables, bar and line graphs, and models.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Report findings from enquiries, including oral and written explanations of results, explanations involving causal relationships, and conclusions.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findings in written form, displays and other presentations.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test results to make predictions to set up further comparative and fair tests.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Explain that unsupported objects fall towards the Earth because of the force of gravity acting between the Earth and the falling object.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the effect of drag forces, such as air resistance, water resistance and friction that act between moving surfaces.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Describe, in terms of drag forces, why moving objects that are not driven tend to slow down.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force and motion can be transferred through mechanical devices such as gears, pulleys, levers and springs.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some mechanisms including levers, pulleys and gears, allow a smaller force to have a greater effect.</a:t>
                      </a:r>
                    </a:p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the movement of the Earth, and other planets, relative to the Sun in the solar system.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the movement of the Moon relative to the Earth.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the Sun, Earth and Moon as approximately spherical bodies.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idea of the Earth’s rotation to explain day and night and the apparent movement of the sun across the sky.</a:t>
                      </a:r>
                    </a:p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94665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24050" y="9185098"/>
            <a:ext cx="3195638" cy="527403"/>
          </a:xfrm>
        </p:spPr>
        <p:txBody>
          <a:bodyPr/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Create  Explore  Discover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6B2C18-2185-42BE-A197-FF7B2689C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063" y="102263"/>
            <a:ext cx="1145631" cy="118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7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3749" y="127042"/>
            <a:ext cx="1540117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8" b="1" u="sng" dirty="0">
                <a:latin typeface="Century Gothic" panose="020B0502020202020204" pitchFamily="34" charset="0"/>
              </a:rPr>
              <a:t>Topic Overview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4572" y="461583"/>
            <a:ext cx="2820416" cy="8592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46" b="1" dirty="0">
                <a:latin typeface="Century Gothic" panose="020B0502020202020204" pitchFamily="34" charset="0"/>
              </a:rPr>
              <a:t>On the Space Station</a:t>
            </a:r>
          </a:p>
          <a:p>
            <a:pPr algn="ctr"/>
            <a:endParaRPr lang="en-GB" sz="1246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46" b="1" dirty="0">
                <a:latin typeface="Century Gothic" panose="020B0502020202020204" pitchFamily="34" charset="0"/>
              </a:rPr>
              <a:t>Curriculum Driver: Science</a:t>
            </a:r>
          </a:p>
          <a:p>
            <a:pPr algn="ctr"/>
            <a:endParaRPr lang="en-GB" sz="1246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261" y="7901660"/>
            <a:ext cx="6333039" cy="1732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Linked Texts</a:t>
            </a:r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</p:txBody>
      </p:sp>
      <p:sp>
        <p:nvSpPr>
          <p:cNvPr id="12" name="TextBox 11"/>
          <p:cNvSpPr txBox="1"/>
          <p:nvPr/>
        </p:nvSpPr>
        <p:spPr>
          <a:xfrm>
            <a:off x="298173" y="3617655"/>
            <a:ext cx="2264052" cy="1583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Free Writing Stimulus</a:t>
            </a:r>
          </a:p>
          <a:p>
            <a:endParaRPr lang="en-GB" sz="969" dirty="0"/>
          </a:p>
          <a:p>
            <a:r>
              <a:rPr lang="en-GB" sz="1000" dirty="0"/>
              <a:t>Show the first moon landing – social media post, letter, diary, blog, newspaper article, story, recount.</a:t>
            </a:r>
            <a:endParaRPr lang="en-GB" sz="1000" dirty="0">
              <a:cs typeface="Calibri"/>
            </a:endParaRPr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</p:txBody>
      </p:sp>
      <p:sp>
        <p:nvSpPr>
          <p:cNvPr id="13" name="TextBox 12"/>
          <p:cNvSpPr txBox="1"/>
          <p:nvPr/>
        </p:nvSpPr>
        <p:spPr>
          <a:xfrm>
            <a:off x="267786" y="1498118"/>
            <a:ext cx="6323514" cy="2302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Science Coverage (Main Focus)</a:t>
            </a:r>
          </a:p>
          <a:p>
            <a:pPr marL="171450" indent="-171450">
              <a:buFont typeface="Arial"/>
              <a:buChar char="•"/>
            </a:pPr>
            <a:r>
              <a:rPr lang="en-GB" sz="950" dirty="0">
                <a:latin typeface="Century Gothic"/>
              </a:rPr>
              <a:t>Gravity and forces - </a:t>
            </a:r>
            <a:r>
              <a:rPr lang="en-GB" sz="950" dirty="0">
                <a:solidFill>
                  <a:schemeClr val="dk1"/>
                </a:solidFill>
                <a:latin typeface="Century Gothic"/>
              </a:rPr>
              <a:t>drag forces, such as air resistance, water resistance and friction that act between moving surfaces. Working scientifically.  </a:t>
            </a:r>
            <a:r>
              <a:rPr lang="en-US" sz="950" dirty="0">
                <a:ea typeface="+mn-lt"/>
                <a:cs typeface="+mn-lt"/>
              </a:rPr>
              <a:t>Galileo vs Aristotle– Gravity experiments</a:t>
            </a:r>
            <a:endParaRPr lang="en-GB" sz="950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69" dirty="0">
                <a:latin typeface="Century Gothic" panose="020B0502020202020204" pitchFamily="34" charset="0"/>
              </a:rPr>
              <a:t>Phases of the moon</a:t>
            </a:r>
          </a:p>
          <a:p>
            <a:pPr marL="171450" indent="-171450">
              <a:buFontTx/>
              <a:buChar char="-"/>
            </a:pPr>
            <a:r>
              <a:rPr lang="en-GB" sz="950" dirty="0">
                <a:latin typeface="Century Gothic"/>
              </a:rPr>
              <a:t>Relationship between the sun and the earth – rotations, days, years etc. Create sun dials (DT link).</a:t>
            </a:r>
            <a:endParaRPr lang="en-GB" sz="950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950" dirty="0">
                <a:latin typeface="Century Gothic"/>
              </a:rPr>
              <a:t>Fruit planets – size and distance between planets – work outside to place "planets" across field/playground, measuring distances in between each to show how close planets are to each other and to the sun. </a:t>
            </a:r>
            <a:endParaRPr lang="en-GB" sz="950" dirty="0">
              <a:latin typeface="Century Gothic" panose="020B0502020202020204" pitchFamily="34" charset="0"/>
            </a:endParaRPr>
          </a:p>
          <a:p>
            <a:pPr marL="171450" indent="-171450">
              <a:buChar char="-"/>
            </a:pPr>
            <a:r>
              <a:rPr lang="en-GB" sz="950" dirty="0">
                <a:latin typeface="Century Gothic"/>
              </a:rPr>
              <a:t>- build a rocket – DT &amp; art – use of recyclable materials to create a rocket that will be launched.</a:t>
            </a:r>
          </a:p>
          <a:p>
            <a:pPr marL="171450" indent="-171450">
              <a:buChar char="-"/>
            </a:pPr>
            <a:r>
              <a:rPr lang="en-GB" sz="950" dirty="0">
                <a:latin typeface="Century Gothic"/>
              </a:rPr>
              <a:t>Space art – Peter Thorpe inspired abstract rocket art/collage</a:t>
            </a:r>
            <a:endParaRPr lang="en-GB" sz="950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50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69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69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69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en-GB" sz="969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5447" y="3617655"/>
            <a:ext cx="1608227" cy="2171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Trips and Experiences</a:t>
            </a: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r>
              <a:rPr lang="en-GB" sz="969" b="1" dirty="0">
                <a:latin typeface="Century Gothic" panose="020B0502020202020204" pitchFamily="34" charset="0"/>
              </a:rPr>
              <a:t>See Hook and Outcome</a:t>
            </a:r>
            <a:endParaRPr lang="en-GB" sz="969" dirty="0"/>
          </a:p>
          <a:p>
            <a:endParaRPr lang="en-GB" sz="969" dirty="0"/>
          </a:p>
          <a:p>
            <a:endParaRPr lang="en-GB" sz="950" dirty="0">
              <a:cs typeface="Calibri"/>
            </a:endParaRPr>
          </a:p>
          <a:p>
            <a:r>
              <a:rPr lang="en-GB" sz="950" dirty="0">
                <a:cs typeface="Calibri"/>
              </a:rPr>
              <a:t>Possible planetarium – too expensive?</a:t>
            </a:r>
            <a:endParaRPr lang="en-GB" sz="969" dirty="0">
              <a:cs typeface="Calibri"/>
            </a:endParaRPr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  <a:p>
            <a:endParaRPr lang="en-GB" sz="969" dirty="0"/>
          </a:p>
        </p:txBody>
      </p:sp>
      <p:sp>
        <p:nvSpPr>
          <p:cNvPr id="17" name="TextBox 16"/>
          <p:cNvSpPr txBox="1"/>
          <p:nvPr/>
        </p:nvSpPr>
        <p:spPr>
          <a:xfrm>
            <a:off x="260073" y="6193557"/>
            <a:ext cx="6331227" cy="1428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Other subject Coverage</a:t>
            </a:r>
          </a:p>
          <a:p>
            <a:endParaRPr lang="en-GB" sz="969" dirty="0">
              <a:latin typeface="Century Gothic" panose="020B0502020202020204" pitchFamily="34" charset="0"/>
            </a:endParaRPr>
          </a:p>
          <a:p>
            <a:r>
              <a:rPr lang="en-GB" sz="969" b="1" dirty="0">
                <a:latin typeface="Century Gothic" panose="020B0502020202020204" pitchFamily="34" charset="0"/>
              </a:rPr>
              <a:t>History – key people Neil Armstrong</a:t>
            </a:r>
          </a:p>
          <a:p>
            <a:r>
              <a:rPr lang="en-GB" sz="950" b="1" dirty="0">
                <a:latin typeface="Century Gothic"/>
              </a:rPr>
              <a:t>Guided Reading – Man on the Moon (?) easier to read but lots of inference, prediction and retrieval.</a:t>
            </a:r>
            <a:endParaRPr lang="en-GB" sz="950" b="1" dirty="0">
              <a:latin typeface="Century Gothic" panose="020B0502020202020204" pitchFamily="34" charset="0"/>
            </a:endParaRPr>
          </a:p>
          <a:p>
            <a:r>
              <a:rPr lang="en-GB" sz="950" b="1" dirty="0">
                <a:latin typeface="Century Gothic"/>
              </a:rPr>
              <a:t>Art &amp; Dt – building rocket for Science launch.</a:t>
            </a:r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  <a:p>
            <a:endParaRPr lang="en-GB" sz="969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5052" y="3617655"/>
            <a:ext cx="2264052" cy="2294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Extended Writing Genres and Activities</a:t>
            </a:r>
          </a:p>
          <a:p>
            <a:r>
              <a:rPr lang="en-GB" sz="950" dirty="0"/>
              <a:t>Biography on Neil Armstrong – use resources from previous years to support this.</a:t>
            </a:r>
            <a:endParaRPr lang="en-GB" sz="950" dirty="0">
              <a:cs typeface="Calibri"/>
            </a:endParaRPr>
          </a:p>
          <a:p>
            <a:r>
              <a:rPr lang="en-GB" sz="950" b="1" dirty="0"/>
              <a:t>Script writing – documentary – watch David Attenborough documentaries to see how he narrates – running</a:t>
            </a:r>
            <a:r>
              <a:rPr lang="en-GB" sz="950" dirty="0"/>
              <a:t> </a:t>
            </a:r>
            <a:r>
              <a:rPr lang="en-GB" sz="950" b="1" dirty="0"/>
              <a:t>commentary. </a:t>
            </a:r>
            <a:r>
              <a:rPr lang="en-GB" sz="950" b="1" dirty="0" err="1"/>
              <a:t>Chn</a:t>
            </a:r>
            <a:r>
              <a:rPr lang="en-GB" sz="950" b="1" dirty="0"/>
              <a:t> to act out moon scene to write script to</a:t>
            </a:r>
            <a:r>
              <a:rPr lang="en-GB" sz="950" b="1" dirty="0">
                <a:solidFill>
                  <a:srgbClr val="000000"/>
                </a:solidFill>
              </a:rPr>
              <a:t> </a:t>
            </a:r>
            <a:r>
              <a:rPr lang="en-GB" sz="950" b="1" dirty="0">
                <a:solidFill>
                  <a:srgbClr val="FF0000"/>
                </a:solidFill>
              </a:rPr>
              <a:t>(could this be in topic on afternoon?)</a:t>
            </a:r>
            <a:endParaRPr lang="en-GB" sz="950" b="1" dirty="0">
              <a:solidFill>
                <a:srgbClr val="FF0000"/>
              </a:solidFill>
              <a:cs typeface="Calibri" panose="020F0502020204030204"/>
            </a:endParaRPr>
          </a:p>
          <a:p>
            <a:r>
              <a:rPr lang="en-GB" sz="969" dirty="0"/>
              <a:t>Diary from the moon</a:t>
            </a:r>
          </a:p>
          <a:p>
            <a:r>
              <a:rPr lang="en-GB" sz="950" dirty="0"/>
              <a:t>Planet description – personification</a:t>
            </a:r>
            <a:endParaRPr lang="en-GB" sz="950" dirty="0">
              <a:cs typeface="Calibri"/>
            </a:endParaRPr>
          </a:p>
          <a:p>
            <a:r>
              <a:rPr lang="en-GB" sz="950" dirty="0">
                <a:latin typeface="Century Gothic"/>
                <a:cs typeface="Calibri"/>
              </a:rPr>
              <a:t>A persuasion text – advert to the </a:t>
            </a:r>
            <a:r>
              <a:rPr lang="en-GB" sz="950">
                <a:latin typeface="Century Gothic"/>
                <a:cs typeface="Calibri"/>
              </a:rPr>
              <a:t>moon or UFO encounter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8261" y="299613"/>
            <a:ext cx="1606634" cy="1136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Topic Hook:</a:t>
            </a:r>
          </a:p>
          <a:p>
            <a:r>
              <a:rPr lang="en-GB" sz="969" dirty="0"/>
              <a:t>“Space Day” – build a rocket, watch space clips, outdoor rocket launch </a:t>
            </a:r>
          </a:p>
          <a:p>
            <a:endParaRPr lang="en-GB" sz="969" dirty="0"/>
          </a:p>
          <a:p>
            <a:r>
              <a:rPr lang="en-GB" sz="969" dirty="0"/>
              <a:t>Bryan Cox – The Planets</a:t>
            </a:r>
          </a:p>
          <a:p>
            <a:endParaRPr lang="en-GB" sz="969" dirty="0"/>
          </a:p>
        </p:txBody>
      </p:sp>
      <p:sp>
        <p:nvSpPr>
          <p:cNvPr id="19" name="TextBox 18"/>
          <p:cNvSpPr txBox="1"/>
          <p:nvPr/>
        </p:nvSpPr>
        <p:spPr>
          <a:xfrm>
            <a:off x="4983072" y="448757"/>
            <a:ext cx="1606634" cy="987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969" b="1" dirty="0">
                <a:latin typeface="Century Gothic" panose="020B0502020202020204" pitchFamily="34" charset="0"/>
              </a:rPr>
              <a:t>Topic Outcome</a:t>
            </a:r>
          </a:p>
          <a:p>
            <a:r>
              <a:rPr lang="en-GB" sz="950" b="1" dirty="0">
                <a:latin typeface="Century Gothic"/>
              </a:rPr>
              <a:t>“Documentary” on Space for parents to watch. Script writing</a:t>
            </a:r>
            <a:endParaRPr lang="en-GB" sz="969" dirty="0"/>
          </a:p>
          <a:p>
            <a:endParaRPr lang="en-GB" sz="969" dirty="0"/>
          </a:p>
          <a:p>
            <a:endParaRPr lang="en-GB" sz="969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73" y="8137981"/>
            <a:ext cx="838494" cy="13239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346" y="8137982"/>
            <a:ext cx="1001021" cy="13239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DDCA15-E7F4-44B1-A5DE-DEF468F66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846" y="8058674"/>
            <a:ext cx="877930" cy="1323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B6422E-E4D4-42B3-94A2-5BD909E017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226" y="7957006"/>
            <a:ext cx="11811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1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69051C11483E4086689631A732D62C" ma:contentTypeVersion="12" ma:contentTypeDescription="Create a new document." ma:contentTypeScope="" ma:versionID="d9d95b4637d2886a5e4af9b0b4eea46c">
  <xsd:schema xmlns:xsd="http://www.w3.org/2001/XMLSchema" xmlns:xs="http://www.w3.org/2001/XMLSchema" xmlns:p="http://schemas.microsoft.com/office/2006/metadata/properties" xmlns:ns2="6e4b2447-fa7a-4669-b8c7-8ed8e7d9ef2c" xmlns:ns3="86ea29c0-f88a-483c-8f15-ba85d357653f" targetNamespace="http://schemas.microsoft.com/office/2006/metadata/properties" ma:root="true" ma:fieldsID="9c661a7237a97e665804ef74e43b9c0d" ns2:_="" ns3:_="">
    <xsd:import namespace="6e4b2447-fa7a-4669-b8c7-8ed8e7d9ef2c"/>
    <xsd:import namespace="86ea29c0-f88a-483c-8f15-ba85d357653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b2447-fa7a-4669-b8c7-8ed8e7d9ef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a29c0-f88a-483c-8f15-ba85d3576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6e4b2447-fa7a-4669-b8c7-8ed8e7d9ef2c" xsi:nil="true"/>
    <SharedWithUsers xmlns="6e4b2447-fa7a-4669-b8c7-8ed8e7d9ef2c">
      <UserInfo>
        <DisplayName/>
        <AccountId xsi:nil="true"/>
        <AccountType/>
      </UserInfo>
    </SharedWithUsers>
    <LastSharedByTime xmlns="6e4b2447-fa7a-4669-b8c7-8ed8e7d9ef2c" xsi:nil="true"/>
  </documentManagement>
</p:properties>
</file>

<file path=customXml/itemProps1.xml><?xml version="1.0" encoding="utf-8"?>
<ds:datastoreItem xmlns:ds="http://schemas.openxmlformats.org/officeDocument/2006/customXml" ds:itemID="{D97D477A-ADEA-4F54-8347-45194E0301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F3BB6F-B62B-49B9-9061-560F19AE38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4b2447-fa7a-4669-b8c7-8ed8e7d9ef2c"/>
    <ds:schemaRef ds:uri="86ea29c0-f88a-483c-8f15-ba85d35765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8652A3-B29A-46C5-88AA-29BE78269720}">
  <ds:schemaRefs>
    <ds:schemaRef ds:uri="http://schemas.microsoft.com/office/infopath/2007/PartnerControls"/>
    <ds:schemaRef ds:uri="http://schemas.microsoft.com/office/2006/documentManagement/types"/>
    <ds:schemaRef ds:uri="6e4b2447-fa7a-4669-b8c7-8ed8e7d9ef2c"/>
    <ds:schemaRef ds:uri="http://www.w3.org/XML/1998/namespace"/>
    <ds:schemaRef ds:uri="http://purl.org/dc/elements/1.1/"/>
    <ds:schemaRef ds:uri="86ea29c0-f88a-483c-8f15-ba85d357653f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209</Words>
  <Application>Microsoft Office PowerPoint</Application>
  <PresentationFormat>A4 Paper (210x297 mm)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Year 5 Autumn 1 On the Space  Station        Curriculum Driver:  Science</vt:lpstr>
      <vt:lpstr>Year 5 Autumn 1 – On the Space Station   Key Curriculum Driver: Science  Other Curriculum Areas: History  Rationale: On the Space Shuttle will give the children an in-depth insight into the Scientifics of Space, including forces, the solar system and the movements of the Earth and moon.   By the end of this topic, most children will have:   • The ability to think independently and raise questions about working scientifically and the knowledge and skills that it brings.  • Confidence and competence in the full range of practical skills, taking the initiative in, for example, planning and carrying out scientific investigations.  • Excellent scientific knowledge and understanding which is demonstrated in written and verbal explanations, solving challenging problems and reporting scientific findings. • High levels of originality, imagination or innovation in the application of skills. • The ability to undertake practical work in a variety of contexts, including fieldwork. • A passion for science and its application in past, present and future technologies.   Children’s knowledge will be shown by:  Extended Writing Outcomes: A persuasion text (This could be an advert for a trip to the moon) A finding tale(This could be an adventure where they land on a planet and make alien findings)   Purposeful Topic Outcome: Create a podcast persuading people of an alien invasion. Use this as a stimulus for a persuasive piece of writing. </vt:lpstr>
      <vt:lpstr>Year 5 Autumn 1 – On the Space Station       </vt:lpstr>
      <vt:lpstr>PowerPoint Presentation</vt:lpstr>
    </vt:vector>
  </TitlesOfParts>
  <Company>Hunslet Carr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 At the Doctors          Key Subject: Science</dc:title>
  <dc:creator>Kate Standish</dc:creator>
  <cp:lastModifiedBy>Michelle Ward</cp:lastModifiedBy>
  <cp:revision>154</cp:revision>
  <dcterms:created xsi:type="dcterms:W3CDTF">2018-07-04T20:22:24Z</dcterms:created>
  <dcterms:modified xsi:type="dcterms:W3CDTF">2019-10-11T14:30:15Z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0x0101002169051C11483E4086689631A732D62C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</Properties>
</file>