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8" d="100"/>
          <a:sy n="38" d="100"/>
        </p:scale>
        <p:origin x="205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4062053-A4DF-4426-A056-3198BC358F63}" type="datetimeFigureOut">
              <a:rPr lang="en-GB" smtClean="0"/>
              <a:t>09/10/2019</a:t>
            </a:fld>
            <a:endParaRPr lang="en-GB"/>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571DFCF-C8A0-4647-A427-8D7B1E736731}" type="slidenum">
              <a:rPr lang="en-GB" smtClean="0"/>
              <a:t>‹#›</a:t>
            </a:fld>
            <a:endParaRPr lang="en-GB"/>
          </a:p>
        </p:txBody>
      </p:sp>
    </p:spTree>
    <p:extLst>
      <p:ext uri="{BB962C8B-B14F-4D97-AF65-F5344CB8AC3E}">
        <p14:creationId xmlns:p14="http://schemas.microsoft.com/office/powerpoint/2010/main" val="72777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41922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2189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9026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12866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2E5D3-B560-4AEC-8A7C-38C00D16DD7D}" type="datetimeFigureOut">
              <a:rPr lang="en-GB" smtClean="0"/>
              <a:t>09/10/2019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52227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2E5D3-B560-4AEC-8A7C-38C00D16DD7D}"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05142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2E5D3-B560-4AEC-8A7C-38C00D16DD7D}" type="datetimeFigureOut">
              <a:rPr lang="en-GB" smtClean="0"/>
              <a:t>09/10/2019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9046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2E5D3-B560-4AEC-8A7C-38C00D16DD7D}" type="datetimeFigureOut">
              <a:rPr lang="en-GB" smtClean="0"/>
              <a:t>09/10/2019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4441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2E5D3-B560-4AEC-8A7C-38C00D16DD7D}" type="datetimeFigureOut">
              <a:rPr lang="en-GB" smtClean="0"/>
              <a:t>09/10/2019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5582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524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09/10/2019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0387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82E5D3-B560-4AEC-8A7C-38C00D16DD7D}" type="datetimeFigureOut">
              <a:rPr lang="en-GB" smtClean="0"/>
              <a:t>09/10/2019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F9964E-A788-4597-8F05-F0FA36739351}" type="slidenum">
              <a:rPr lang="en-GB" smtClean="0"/>
              <a:t>‹#›</a:t>
            </a:fld>
            <a:endParaRPr lang="en-GB"/>
          </a:p>
        </p:txBody>
      </p:sp>
    </p:spTree>
    <p:extLst>
      <p:ext uri="{BB962C8B-B14F-4D97-AF65-F5344CB8AC3E}">
        <p14:creationId xmlns:p14="http://schemas.microsoft.com/office/powerpoint/2010/main" val="200670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934415"/>
            <a:ext cx="5915025" cy="1914702"/>
          </a:xfrm>
        </p:spPr>
        <p:txBody>
          <a:bodyPr anchor="t">
            <a:normAutofit fontScale="90000"/>
          </a:bodyPr>
          <a:lstStyle/>
          <a:p>
            <a:r>
              <a:rPr lang="en-GB" sz="4800" b="1" dirty="0">
                <a:solidFill>
                  <a:schemeClr val="accent1">
                    <a:lumMod val="75000"/>
                  </a:schemeClr>
                </a:solidFill>
                <a:latin typeface="Century Gothic" panose="020B0502020202020204" pitchFamily="34" charset="0"/>
              </a:rPr>
              <a:t>Year 2</a:t>
            </a:r>
            <a:br>
              <a:rPr lang="en-GB" sz="4800" b="1" dirty="0">
                <a:solidFill>
                  <a:schemeClr val="accent1">
                    <a:lumMod val="75000"/>
                  </a:schemeClr>
                </a:solidFill>
                <a:latin typeface="Century Gothic" panose="020B0502020202020204" pitchFamily="34" charset="0"/>
              </a:rPr>
            </a:br>
            <a:r>
              <a:rPr lang="en-GB" sz="4800" b="1" dirty="0">
                <a:solidFill>
                  <a:schemeClr val="accent1">
                    <a:lumMod val="75000"/>
                  </a:schemeClr>
                </a:solidFill>
                <a:latin typeface="Century Gothic" panose="020B0502020202020204" pitchFamily="34" charset="0"/>
              </a:rPr>
              <a:t>Autumn 1</a:t>
            </a:r>
            <a:br>
              <a:rPr lang="en-GB" sz="4800" b="1" dirty="0">
                <a:solidFill>
                  <a:schemeClr val="accent1">
                    <a:lumMod val="75000"/>
                  </a:schemeClr>
                </a:solidFill>
                <a:latin typeface="Century Gothic" panose="020B0502020202020204" pitchFamily="34" charset="0"/>
              </a:rPr>
            </a:br>
            <a:r>
              <a:rPr lang="en-GB" sz="4800" b="1" dirty="0">
                <a:solidFill>
                  <a:schemeClr val="accent1">
                    <a:lumMod val="75000"/>
                  </a:schemeClr>
                </a:solidFill>
                <a:latin typeface="Century Gothic" panose="020B0502020202020204" pitchFamily="34" charset="0"/>
              </a:rPr>
              <a:t>In the Capital</a:t>
            </a: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r>
              <a:rPr lang="en-GB" sz="4800" dirty="0">
                <a:latin typeface="Century Gothic" panose="020B0502020202020204" pitchFamily="34" charset="0"/>
              </a:rPr>
              <a:t>Curriculum Driver: </a:t>
            </a:r>
            <a:br>
              <a:rPr lang="en-GB" sz="4800" dirty="0">
                <a:latin typeface="Century Gothic" panose="020B0502020202020204" pitchFamily="34" charset="0"/>
              </a:rPr>
            </a:br>
            <a:r>
              <a:rPr lang="en-GB" sz="4800" dirty="0">
                <a:latin typeface="Century Gothic" panose="020B0502020202020204" pitchFamily="34" charset="0"/>
              </a:rPr>
              <a:t>History</a:t>
            </a:r>
          </a:p>
        </p:txBody>
      </p:sp>
      <p:sp>
        <p:nvSpPr>
          <p:cNvPr id="3" name="AutoShape 2" descr="Image result for tutankhamu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1428" y="3504057"/>
            <a:ext cx="4555142" cy="3088386"/>
          </a:xfrm>
          <a:prstGeom prst="rect">
            <a:avLst/>
          </a:prstGeom>
          <a:ln w="76200">
            <a:solidFill>
              <a:schemeClr val="accent1"/>
            </a:solidFill>
          </a:ln>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1428" y="3495895"/>
            <a:ext cx="4555142" cy="3096548"/>
          </a:xfrm>
          <a:prstGeom prst="rect">
            <a:avLst/>
          </a:prstGeom>
        </p:spPr>
      </p:pic>
      <p:pic>
        <p:nvPicPr>
          <p:cNvPr id="9" name="Picture 8">
            <a:extLst>
              <a:ext uri="{FF2B5EF4-FFF2-40B4-BE49-F238E27FC236}">
                <a16:creationId xmlns:a16="http://schemas.microsoft.com/office/drawing/2014/main" id="{6A65332D-81A4-4E01-B21A-33177DB9BA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17860" y="825811"/>
            <a:ext cx="2057540" cy="2131909"/>
          </a:xfrm>
          <a:prstGeom prst="rect">
            <a:avLst/>
          </a:prstGeom>
        </p:spPr>
      </p:pic>
    </p:spTree>
    <p:extLst>
      <p:ext uri="{BB962C8B-B14F-4D97-AF65-F5344CB8AC3E}">
        <p14:creationId xmlns:p14="http://schemas.microsoft.com/office/powerpoint/2010/main" val="195948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6" y="1028700"/>
            <a:ext cx="5915025" cy="8189270"/>
          </a:xfrm>
        </p:spPr>
        <p:txBody>
          <a:bodyPr anchor="t">
            <a:normAutofit/>
          </a:bodyPr>
          <a:lstStyle/>
          <a:p>
            <a:r>
              <a:rPr lang="en-GB" sz="2000" b="1" dirty="0">
                <a:solidFill>
                  <a:schemeClr val="accent1">
                    <a:lumMod val="75000"/>
                  </a:schemeClr>
                </a:solidFill>
                <a:latin typeface="Century Gothic" panose="020B0502020202020204" pitchFamily="34" charset="0"/>
              </a:rPr>
              <a:t>Year 2</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Autumn 1 – In the Capital </a:t>
            </a:r>
            <a:br>
              <a:rPr lang="en-GB" sz="2000" b="1" dirty="0">
                <a:solidFill>
                  <a:schemeClr val="accent1">
                    <a:lumMod val="75000"/>
                  </a:schemeClr>
                </a:solidFill>
                <a:latin typeface="Century Gothic" panose="020B0502020202020204" pitchFamily="34" charset="0"/>
              </a:rPr>
            </a:br>
            <a:br>
              <a:rPr lang="en-GB" sz="2000" b="1" dirty="0">
                <a:solidFill>
                  <a:schemeClr val="accent1">
                    <a:lumMod val="75000"/>
                  </a:schemeClr>
                </a:solidFill>
                <a:latin typeface="Century Gothic" panose="020B0502020202020204" pitchFamily="34" charset="0"/>
              </a:rPr>
            </a:br>
            <a:r>
              <a:rPr lang="en-GB" sz="1400" b="1" dirty="0">
                <a:latin typeface="Century Gothic" panose="020B0502020202020204" pitchFamily="34" charset="0"/>
              </a:rPr>
              <a:t>Key Curriculum Driver: </a:t>
            </a:r>
            <a:r>
              <a:rPr lang="en-GB" sz="1400" dirty="0">
                <a:latin typeface="Century Gothic" panose="020B0502020202020204" pitchFamily="34" charset="0"/>
              </a:rPr>
              <a:t>History</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Other Curriculum Areas: </a:t>
            </a:r>
            <a:r>
              <a:rPr lang="en-GB" sz="1400" dirty="0">
                <a:latin typeface="Century Gothic" panose="020B0502020202020204" pitchFamily="34" charset="0"/>
              </a:rPr>
              <a:t>…</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Rationale: </a:t>
            </a:r>
            <a:r>
              <a:rPr lang="en-GB" sz="1400" dirty="0">
                <a:latin typeface="Century Gothic" panose="020B0502020202020204" pitchFamily="34" charset="0"/>
              </a:rPr>
              <a:t>In the Capital will give the children the opportunity to become historians and investigate the capital city in the context of the Great Fire of London. </a:t>
            </a: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By the end of this topic, most children will: </a:t>
            </a:r>
            <a:br>
              <a:rPr lang="en-GB" sz="1400" b="1" dirty="0">
                <a:latin typeface="Century Gothic" panose="020B0502020202020204" pitchFamily="34" charset="0"/>
              </a:rPr>
            </a:br>
            <a:br>
              <a:rPr lang="en-GB" sz="1400" b="1" dirty="0">
                <a:latin typeface="Century Gothic" panose="020B0502020202020204" pitchFamily="34" charset="0"/>
              </a:rPr>
            </a:br>
            <a:r>
              <a:rPr lang="en-GB" sz="1400" dirty="0">
                <a:latin typeface="Century Gothic" panose="020B0502020202020204" pitchFamily="34" charset="0"/>
              </a:rPr>
              <a:t>•Observe or handle evidence to ask questions and find answers to questions about the past.</a:t>
            </a:r>
            <a:br>
              <a:rPr lang="en-GB" sz="1400" dirty="0">
                <a:latin typeface="Century Gothic" panose="020B0502020202020204" pitchFamily="34" charset="0"/>
              </a:rPr>
            </a:br>
            <a:r>
              <a:rPr lang="en-GB" sz="1400" dirty="0">
                <a:latin typeface="Century Gothic" panose="020B0502020202020204" pitchFamily="34" charset="0"/>
              </a:rPr>
              <a:t>• Ask questions such as: What was it like for people? What happened? How long ago?</a:t>
            </a:r>
            <a:br>
              <a:rPr lang="en-GB" sz="1400" dirty="0">
                <a:latin typeface="Century Gothic" panose="020B0502020202020204" pitchFamily="34" charset="0"/>
              </a:rPr>
            </a:br>
            <a:r>
              <a:rPr lang="en-GB" sz="1400" dirty="0">
                <a:latin typeface="Century Gothic" panose="020B0502020202020204" pitchFamily="34" charset="0"/>
              </a:rPr>
              <a:t>• Use artefacts, pictures, stories, online sources and databases to find out about the past.</a:t>
            </a:r>
            <a:br>
              <a:rPr lang="en-GB" sz="1400" dirty="0">
                <a:latin typeface="Century Gothic" panose="020B0502020202020204" pitchFamily="34" charset="0"/>
              </a:rPr>
            </a:br>
            <a:r>
              <a:rPr lang="en-GB" sz="1400" dirty="0">
                <a:latin typeface="Century Gothic" panose="020B0502020202020204" pitchFamily="34" charset="0"/>
              </a:rPr>
              <a:t>• Identify some of the different ways the past has been represented.</a:t>
            </a:r>
            <a:br>
              <a:rPr lang="en-GB" sz="1400" dirty="0">
                <a:latin typeface="Century Gothic" panose="020B0502020202020204" pitchFamily="34" charset="0"/>
              </a:rPr>
            </a:br>
            <a:r>
              <a:rPr lang="en-GB" sz="1400" dirty="0">
                <a:latin typeface="Century Gothic" panose="020B0502020202020204" pitchFamily="34" charset="0"/>
              </a:rPr>
              <a:t>Describe historical events.</a:t>
            </a:r>
            <a:br>
              <a:rPr lang="en-GB" sz="1400" dirty="0">
                <a:latin typeface="Century Gothic" panose="020B0502020202020204" pitchFamily="34" charset="0"/>
              </a:rPr>
            </a:br>
            <a:r>
              <a:rPr lang="en-GB" sz="1400" dirty="0">
                <a:latin typeface="Century Gothic" panose="020B0502020202020204" pitchFamily="34" charset="0"/>
              </a:rPr>
              <a:t>• Recognise that there are reasons why people in the past acted as they did.</a:t>
            </a:r>
            <a:br>
              <a:rPr lang="en-GB" sz="1400" dirty="0">
                <a:latin typeface="Century Gothic" panose="020B0502020202020204" pitchFamily="34" charset="0"/>
              </a:rPr>
            </a:br>
            <a:r>
              <a:rPr lang="en-GB" sz="1400" dirty="0">
                <a:latin typeface="Century Gothic" panose="020B0502020202020204" pitchFamily="34" charset="0"/>
              </a:rPr>
              <a:t>Show an understanding of the concept of nation and a nation’s history.</a:t>
            </a:r>
            <a:br>
              <a:rPr lang="en-GB" sz="1400" dirty="0">
                <a:latin typeface="Century Gothic" panose="020B0502020202020204" pitchFamily="34" charset="0"/>
              </a:rPr>
            </a:br>
            <a:r>
              <a:rPr lang="en-GB" sz="1400" dirty="0">
                <a:latin typeface="Century Gothic" panose="020B0502020202020204" pitchFamily="34" charset="0"/>
              </a:rPr>
              <a:t>• Show an understanding of concepts such as civilisation, monarchy, parliament, democracy, and war and peace.</a:t>
            </a:r>
            <a:br>
              <a:rPr lang="en-GB" sz="1400" dirty="0"/>
            </a:br>
            <a:br>
              <a:rPr lang="en-GB" sz="1400" b="1" dirty="0">
                <a:latin typeface="Century Gothic" panose="020B0502020202020204" pitchFamily="34" charset="0"/>
              </a:rPr>
            </a:br>
            <a:r>
              <a:rPr lang="en-GB" sz="1400" b="1" dirty="0">
                <a:latin typeface="Century Gothic" panose="020B0502020202020204" pitchFamily="34" charset="0"/>
              </a:rPr>
              <a:t>Children’s knowledge will be shown by:</a:t>
            </a:r>
            <a:br>
              <a:rPr lang="en-GB" sz="1400" b="1" dirty="0">
                <a:latin typeface="Century Gothic" panose="020B0502020202020204" pitchFamily="34" charset="0"/>
              </a:rPr>
            </a:br>
            <a:br>
              <a:rPr lang="en-GB" sz="1400" b="1" dirty="0">
                <a:latin typeface="Century Gothic" panose="020B0502020202020204" pitchFamily="34" charset="0"/>
              </a:rPr>
            </a:br>
            <a:br>
              <a:rPr lang="en-GB" sz="1400" b="1" dirty="0">
                <a:latin typeface="Century Gothic" panose="020B0502020202020204" pitchFamily="34" charset="0"/>
              </a:rPr>
            </a:br>
            <a:r>
              <a:rPr lang="en-GB" sz="1400" b="1" dirty="0">
                <a:latin typeface="Century Gothic" panose="020B0502020202020204" pitchFamily="34" charset="0"/>
              </a:rPr>
              <a:t>Extended Writing:</a:t>
            </a:r>
            <a:br>
              <a:rPr lang="en-GB" sz="1400" b="1" dirty="0">
                <a:latin typeface="Century Gothic" panose="020B0502020202020204" pitchFamily="34" charset="0"/>
              </a:rPr>
            </a:br>
            <a:r>
              <a:rPr lang="en-GB" sz="1400" dirty="0">
                <a:latin typeface="Century Gothic" panose="020B0502020202020204" pitchFamily="34" charset="0"/>
              </a:rPr>
              <a:t>Letter writing</a:t>
            </a:r>
            <a:br>
              <a:rPr lang="en-GB" sz="1400" b="1" dirty="0">
                <a:latin typeface="Century Gothic" panose="020B0502020202020204" pitchFamily="34" charset="0"/>
              </a:rPr>
            </a:br>
            <a:r>
              <a:rPr lang="en-GB" sz="1400" dirty="0">
                <a:latin typeface="Century Gothic" panose="020B0502020202020204" pitchFamily="34" charset="0"/>
              </a:rPr>
              <a:t>Diary entry  </a:t>
            </a:r>
            <a:br>
              <a:rPr lang="en-GB" sz="1400" dirty="0">
                <a:latin typeface="Century Gothic" panose="020B0502020202020204" pitchFamily="34" charset="0"/>
              </a:rPr>
            </a:br>
            <a:r>
              <a:rPr lang="en-GB" sz="1400" dirty="0">
                <a:latin typeface="Century Gothic" panose="020B0502020202020204" pitchFamily="34" charset="0"/>
              </a:rPr>
              <a:t>Non-chronological report/Newspaper report </a:t>
            </a:r>
            <a:br>
              <a:rPr lang="en-GB" sz="1400" dirty="0"/>
            </a:br>
            <a:br>
              <a:rPr lang="en-GB" sz="1400" dirty="0">
                <a:latin typeface="Century Gothic" panose="020B0502020202020204" pitchFamily="34" charset="0"/>
              </a:rPr>
            </a:br>
            <a:r>
              <a:rPr lang="en-GB" sz="1400" b="1" dirty="0">
                <a:latin typeface="Century Gothic" panose="020B0502020202020204" pitchFamily="34" charset="0"/>
              </a:rPr>
              <a:t>Purposeful Outcome: </a:t>
            </a:r>
            <a:br>
              <a:rPr lang="en-GB" sz="1400" b="1" dirty="0">
                <a:latin typeface="Century Gothic" panose="020B0502020202020204" pitchFamily="34" charset="0"/>
              </a:rPr>
            </a:br>
            <a:r>
              <a:rPr lang="en-GB" sz="1400" dirty="0">
                <a:latin typeface="Century Gothic" panose="020B0502020202020204" pitchFamily="34" charset="0"/>
              </a:rPr>
              <a:t>Making comparisons between modern day London and past London. Experiencing a fire – setting own models of houses alight. </a:t>
            </a:r>
            <a:endParaRPr lang="en-GB" sz="1400" b="1" dirty="0">
              <a:latin typeface="Century Gothic" panose="020B0502020202020204" pitchFamily="34" charset="0"/>
            </a:endParaRPr>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99478" y="1113282"/>
            <a:ext cx="1518943" cy="1029843"/>
          </a:xfrm>
          <a:prstGeom prst="rect">
            <a:avLst/>
          </a:prstGeom>
          <a:ln w="76200">
            <a:solidFill>
              <a:schemeClr val="accent1"/>
            </a:solidFill>
          </a:ln>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99477" y="1113282"/>
            <a:ext cx="1518943" cy="1029843"/>
          </a:xfrm>
          <a:prstGeom prst="rect">
            <a:avLst/>
          </a:prstGeom>
        </p:spPr>
      </p:pic>
    </p:spTree>
    <p:extLst>
      <p:ext uri="{BB962C8B-B14F-4D97-AF65-F5344CB8AC3E}">
        <p14:creationId xmlns:p14="http://schemas.microsoft.com/office/powerpoint/2010/main" val="3205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658056"/>
            <a:ext cx="5915025" cy="8420100"/>
          </a:xfrm>
        </p:spPr>
        <p:txBody>
          <a:bodyPr anchor="t">
            <a:normAutofit/>
          </a:bodyPr>
          <a:lstStyle/>
          <a:p>
            <a:r>
              <a:rPr lang="en-GB" sz="2000" b="1" dirty="0">
                <a:solidFill>
                  <a:schemeClr val="accent1">
                    <a:lumMod val="75000"/>
                  </a:schemeClr>
                </a:solidFill>
                <a:latin typeface="Century Gothic" panose="020B0502020202020204" pitchFamily="34" charset="0"/>
              </a:rPr>
              <a:t>Year 2</a:t>
            </a:r>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Autumn 1 – In the Capital</a:t>
            </a:r>
            <a:r>
              <a:rPr lang="en-GB" sz="1800" b="1" dirty="0">
                <a:latin typeface="Century Gothic" panose="020B0502020202020204" pitchFamily="34" charset="0"/>
              </a:rPr>
              <a:t> </a:t>
            </a: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br>
              <a:rPr lang="en-GB" sz="1800" b="1" dirty="0">
                <a:latin typeface="Century Gothic" panose="020B0502020202020204" pitchFamily="34" charset="0"/>
              </a:rPr>
            </a:br>
            <a:endParaRPr lang="en-GB" sz="1800" b="1"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36331280"/>
              </p:ext>
            </p:extLst>
          </p:nvPr>
        </p:nvGraphicFramePr>
        <p:xfrm>
          <a:off x="416718" y="1530767"/>
          <a:ext cx="6062662" cy="7679873"/>
        </p:xfrm>
        <a:graphic>
          <a:graphicData uri="http://schemas.openxmlformats.org/drawingml/2006/table">
            <a:tbl>
              <a:tblPr firstRow="1" bandRow="1">
                <a:tableStyleId>{5C22544A-7EE6-4342-B048-85BDC9FD1C3A}</a:tableStyleId>
              </a:tblPr>
              <a:tblGrid>
                <a:gridCol w="1319212">
                  <a:extLst>
                    <a:ext uri="{9D8B030D-6E8A-4147-A177-3AD203B41FA5}">
                      <a16:colId xmlns:a16="http://schemas.microsoft.com/office/drawing/2014/main" val="3968296848"/>
                    </a:ext>
                  </a:extLst>
                </a:gridCol>
                <a:gridCol w="4743450">
                  <a:extLst>
                    <a:ext uri="{9D8B030D-6E8A-4147-A177-3AD203B41FA5}">
                      <a16:colId xmlns:a16="http://schemas.microsoft.com/office/drawing/2014/main" val="187975253"/>
                    </a:ext>
                  </a:extLst>
                </a:gridCol>
              </a:tblGrid>
              <a:tr h="370698">
                <a:tc>
                  <a:txBody>
                    <a:bodyPr/>
                    <a:lstStyle/>
                    <a:p>
                      <a:r>
                        <a:rPr lang="en-GB" sz="2000" dirty="0">
                          <a:latin typeface="Century Gothic" panose="020B0502020202020204" pitchFamily="34" charset="0"/>
                        </a:rPr>
                        <a:t>Subject</a:t>
                      </a:r>
                    </a:p>
                  </a:txBody>
                  <a:tcPr/>
                </a:tc>
                <a:tc>
                  <a:txBody>
                    <a:bodyPr/>
                    <a:lstStyle/>
                    <a:p>
                      <a:r>
                        <a:rPr lang="en-GB" sz="2000" dirty="0">
                          <a:latin typeface="Century Gothic" panose="020B0502020202020204" pitchFamily="34" charset="0"/>
                        </a:rPr>
                        <a:t>Objective</a:t>
                      </a:r>
                    </a:p>
                  </a:txBody>
                  <a:tcPr/>
                </a:tc>
                <a:extLst>
                  <a:ext uri="{0D108BD9-81ED-4DB2-BD59-A6C34878D82A}">
                    <a16:rowId xmlns:a16="http://schemas.microsoft.com/office/drawing/2014/main" val="2171805527"/>
                  </a:ext>
                </a:extLst>
              </a:tr>
              <a:tr h="5731561">
                <a:tc>
                  <a:txBody>
                    <a:bodyPr/>
                    <a:lstStyle/>
                    <a:p>
                      <a:r>
                        <a:rPr lang="en-GB" sz="1100" dirty="0">
                          <a:latin typeface="Century Gothic" panose="020B0502020202020204" pitchFamily="34" charset="0"/>
                        </a:rPr>
                        <a:t>History</a:t>
                      </a:r>
                    </a:p>
                  </a:txBody>
                  <a:tcPr/>
                </a:tc>
                <a:tc>
                  <a:txBody>
                    <a:bodyPr/>
                    <a:lstStyle/>
                    <a:p>
                      <a:r>
                        <a:rPr lang="en-GB" sz="1100" dirty="0">
                          <a:latin typeface="Century Gothic" panose="020B0502020202020204" pitchFamily="34" charset="0"/>
                        </a:rPr>
                        <a:t>•Observe or handle evidence to ask questions and find answers to questions about the past.</a:t>
                      </a:r>
                      <a:br>
                        <a:rPr lang="en-GB" sz="1100" dirty="0">
                          <a:latin typeface="Century Gothic" panose="020B0502020202020204" pitchFamily="34" charset="0"/>
                        </a:rPr>
                      </a:br>
                      <a:r>
                        <a:rPr lang="en-GB" sz="1100" dirty="0">
                          <a:latin typeface="Century Gothic" panose="020B0502020202020204" pitchFamily="34" charset="0"/>
                        </a:rPr>
                        <a:t>• Ask questions such as: What was it like for people? What happened? How long ago?</a:t>
                      </a:r>
                      <a:br>
                        <a:rPr lang="en-GB" sz="1100" dirty="0">
                          <a:latin typeface="Century Gothic" panose="020B0502020202020204" pitchFamily="34" charset="0"/>
                        </a:rPr>
                      </a:br>
                      <a:r>
                        <a:rPr lang="en-GB" sz="1100" dirty="0">
                          <a:latin typeface="Century Gothic" panose="020B0502020202020204" pitchFamily="34" charset="0"/>
                        </a:rPr>
                        <a:t>• Use artefacts, pictures, stories, online sources and databases to find out about the past.</a:t>
                      </a:r>
                      <a:br>
                        <a:rPr lang="en-GB" sz="1100" dirty="0">
                          <a:latin typeface="Century Gothic" panose="020B0502020202020204" pitchFamily="34" charset="0"/>
                        </a:rPr>
                      </a:br>
                      <a:r>
                        <a:rPr lang="en-GB" sz="1100" dirty="0">
                          <a:latin typeface="Century Gothic" panose="020B0502020202020204" pitchFamily="34" charset="0"/>
                        </a:rPr>
                        <a:t>• Identify some of the different ways the past has been represented.</a:t>
                      </a:r>
                      <a:br>
                        <a:rPr lang="en-GB" sz="1100" dirty="0">
                          <a:latin typeface="Century Gothic" panose="020B0502020202020204" pitchFamily="34" charset="0"/>
                        </a:rPr>
                      </a:br>
                      <a:r>
                        <a:rPr lang="en-GB" sz="1100" dirty="0">
                          <a:latin typeface="Century Gothic" panose="020B0502020202020204" pitchFamily="34" charset="0"/>
                        </a:rPr>
                        <a:t>Describe historical events.</a:t>
                      </a:r>
                      <a:br>
                        <a:rPr lang="en-GB" sz="1100" dirty="0">
                          <a:latin typeface="Century Gothic" panose="020B0502020202020204" pitchFamily="34" charset="0"/>
                        </a:rPr>
                      </a:br>
                      <a:r>
                        <a:rPr lang="en-GB" sz="1100" dirty="0">
                          <a:latin typeface="Century Gothic" panose="020B0502020202020204" pitchFamily="34" charset="0"/>
                        </a:rPr>
                        <a:t>• Recognise that there are reasons why people in the past acted as they did.</a:t>
                      </a:r>
                      <a:br>
                        <a:rPr lang="en-GB" sz="1100" dirty="0">
                          <a:latin typeface="Century Gothic" panose="020B0502020202020204" pitchFamily="34" charset="0"/>
                        </a:rPr>
                      </a:br>
                      <a:r>
                        <a:rPr lang="en-GB" sz="1100" dirty="0">
                          <a:latin typeface="Century Gothic" panose="020B0502020202020204" pitchFamily="34" charset="0"/>
                        </a:rPr>
                        <a:t>Show an understanding of the concept of nation and a nation’s history.</a:t>
                      </a:r>
                      <a:br>
                        <a:rPr lang="en-GB" sz="1100" dirty="0">
                          <a:latin typeface="Century Gothic" panose="020B0502020202020204" pitchFamily="34" charset="0"/>
                        </a:rPr>
                      </a:br>
                      <a:r>
                        <a:rPr lang="en-GB" sz="1100" dirty="0">
                          <a:latin typeface="Century Gothic" panose="020B0502020202020204" pitchFamily="34" charset="0"/>
                        </a:rPr>
                        <a:t>• Show an understanding of concepts such as civilisation, monarchy, parliament, democracy, and war and peace.</a:t>
                      </a:r>
                    </a:p>
                  </a:txBody>
                  <a:tcPr/>
                </a:tc>
                <a:extLst>
                  <a:ext uri="{0D108BD9-81ED-4DB2-BD59-A6C34878D82A}">
                    <a16:rowId xmlns:a16="http://schemas.microsoft.com/office/drawing/2014/main" val="677294665"/>
                  </a:ext>
                </a:extLst>
              </a:tr>
              <a:tr h="1552072">
                <a:tc>
                  <a:txBody>
                    <a:bodyPr/>
                    <a:lstStyle/>
                    <a:p>
                      <a:endParaRPr lang="en-GB" sz="1100" dirty="0">
                        <a:latin typeface="Century Gothic" panose="020B0502020202020204" pitchFamily="34" charset="0"/>
                      </a:endParaRPr>
                    </a:p>
                  </a:txBody>
                  <a:tcPr/>
                </a:tc>
                <a:tc>
                  <a:txBody>
                    <a:bodyPr/>
                    <a:lstStyle/>
                    <a:p>
                      <a:pPr marL="0" indent="0">
                        <a:buFont typeface="Arial" panose="020B0604020202020204" pitchFamily="34" charset="0"/>
                        <a:buNone/>
                      </a:pPr>
                      <a:endParaRPr lang="en-GB" sz="1100" dirty="0">
                        <a:latin typeface="Century Gothic" panose="020B0502020202020204" pitchFamily="34" charset="0"/>
                      </a:endParaRPr>
                    </a:p>
                  </a:txBody>
                  <a:tcPr/>
                </a:tc>
                <a:extLst>
                  <a:ext uri="{0D108BD9-81ED-4DB2-BD59-A6C34878D82A}">
                    <a16:rowId xmlns:a16="http://schemas.microsoft.com/office/drawing/2014/main" val="868204830"/>
                  </a:ext>
                </a:extLst>
              </a:tr>
            </a:tbl>
          </a:graphicData>
        </a:graphic>
      </p:graphicFrame>
      <p:sp>
        <p:nvSpPr>
          <p:cNvPr id="6" name="Footer Placeholder 5"/>
          <p:cNvSpPr>
            <a:spLocks noGrp="1"/>
          </p:cNvSpPr>
          <p:nvPr>
            <p:ph type="ftr" sz="quarter" idx="11"/>
          </p:nvPr>
        </p:nvSpPr>
        <p:spPr>
          <a:xfrm>
            <a:off x="1924050" y="9185098"/>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5" name="Picture 4">
            <a:extLst>
              <a:ext uri="{FF2B5EF4-FFF2-40B4-BE49-F238E27FC236}">
                <a16:creationId xmlns:a16="http://schemas.microsoft.com/office/drawing/2014/main" id="{45ACAF36-4FAA-42AC-BF52-3DDF43028C1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52038" y="230194"/>
            <a:ext cx="1127342" cy="1168089"/>
          </a:xfrm>
          <a:prstGeom prst="rect">
            <a:avLst/>
          </a:prstGeom>
        </p:spPr>
      </p:pic>
    </p:spTree>
    <p:extLst>
      <p:ext uri="{BB962C8B-B14F-4D97-AF65-F5344CB8AC3E}">
        <p14:creationId xmlns:p14="http://schemas.microsoft.com/office/powerpoint/2010/main" val="4145378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63749" y="127042"/>
            <a:ext cx="1540117" cy="262829"/>
          </a:xfrm>
          <a:prstGeom prst="rect">
            <a:avLst/>
          </a:prstGeom>
          <a:noFill/>
        </p:spPr>
        <p:txBody>
          <a:bodyPr wrap="square" rtlCol="0">
            <a:spAutoFit/>
          </a:bodyPr>
          <a:lstStyle/>
          <a:p>
            <a:r>
              <a:rPr lang="en-GB" sz="1108" b="1" u="sng" dirty="0">
                <a:latin typeface="Century Gothic" panose="020B0502020202020204" pitchFamily="34" charset="0"/>
              </a:rPr>
              <a:t>Topic Overview</a:t>
            </a:r>
          </a:p>
        </p:txBody>
      </p:sp>
      <p:sp>
        <p:nvSpPr>
          <p:cNvPr id="9" name="TextBox 8"/>
          <p:cNvSpPr txBox="1"/>
          <p:nvPr/>
        </p:nvSpPr>
        <p:spPr>
          <a:xfrm>
            <a:off x="2014572" y="461583"/>
            <a:ext cx="2820416" cy="859210"/>
          </a:xfrm>
          <a:prstGeom prst="rect">
            <a:avLst/>
          </a:prstGeom>
          <a:solidFill>
            <a:schemeClr val="accent1"/>
          </a:solidFill>
          <a:ln>
            <a:solidFill>
              <a:schemeClr val="tx1"/>
            </a:solidFill>
          </a:ln>
        </p:spPr>
        <p:txBody>
          <a:bodyPr wrap="square" rtlCol="0">
            <a:spAutoFit/>
          </a:bodyPr>
          <a:lstStyle/>
          <a:p>
            <a:pPr algn="ctr"/>
            <a:r>
              <a:rPr lang="en-GB" sz="1246" b="1" dirty="0">
                <a:latin typeface="Century Gothic" panose="020B0502020202020204" pitchFamily="34" charset="0"/>
              </a:rPr>
              <a:t>In the Capital </a:t>
            </a:r>
          </a:p>
          <a:p>
            <a:pPr algn="ctr"/>
            <a:endParaRPr lang="en-GB" sz="1246" b="1" dirty="0">
              <a:latin typeface="Century Gothic" panose="020B0502020202020204" pitchFamily="34" charset="0"/>
            </a:endParaRPr>
          </a:p>
          <a:p>
            <a:pPr algn="ctr"/>
            <a:r>
              <a:rPr lang="en-GB" sz="1246" b="1" dirty="0">
                <a:latin typeface="Century Gothic" panose="020B0502020202020204" pitchFamily="34" charset="0"/>
              </a:rPr>
              <a:t>Curriculum Driver</a:t>
            </a:r>
          </a:p>
          <a:p>
            <a:pPr algn="ctr"/>
            <a:endParaRPr lang="en-GB" sz="1246" b="1" dirty="0">
              <a:latin typeface="Century Gothic" panose="020B0502020202020204" pitchFamily="34" charset="0"/>
            </a:endParaRPr>
          </a:p>
        </p:txBody>
      </p:sp>
      <p:sp>
        <p:nvSpPr>
          <p:cNvPr id="10" name="TextBox 9"/>
          <p:cNvSpPr txBox="1"/>
          <p:nvPr/>
        </p:nvSpPr>
        <p:spPr>
          <a:xfrm>
            <a:off x="258261" y="7849036"/>
            <a:ext cx="6333039" cy="1882054"/>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Linked Texts</a:t>
            </a:r>
          </a:p>
          <a:p>
            <a:endParaRPr lang="en-GB" sz="969" b="1" dirty="0">
              <a:latin typeface="Century Gothic" panose="020B0502020202020204" pitchFamily="34" charset="0"/>
            </a:endParaRPr>
          </a:p>
          <a:p>
            <a:endParaRPr lang="en-GB" sz="969" dirty="0"/>
          </a:p>
          <a:p>
            <a:endParaRPr lang="en-GB" sz="969" dirty="0"/>
          </a:p>
          <a:p>
            <a:endParaRPr lang="en-GB" sz="969" dirty="0"/>
          </a:p>
          <a:p>
            <a:endParaRPr lang="en-GB" sz="969" dirty="0"/>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dirty="0"/>
          </a:p>
          <a:p>
            <a:endParaRPr lang="en-GB" sz="969" dirty="0"/>
          </a:p>
          <a:p>
            <a:endParaRPr lang="en-GB" sz="969" dirty="0"/>
          </a:p>
        </p:txBody>
      </p:sp>
      <p:sp>
        <p:nvSpPr>
          <p:cNvPr id="12" name="TextBox 11"/>
          <p:cNvSpPr txBox="1"/>
          <p:nvPr/>
        </p:nvSpPr>
        <p:spPr>
          <a:xfrm>
            <a:off x="269598" y="3941505"/>
            <a:ext cx="2264052" cy="1981568"/>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Free Writing Stimulus</a:t>
            </a:r>
          </a:p>
          <a:p>
            <a:endParaRPr lang="en-GB" sz="969" dirty="0">
              <a:latin typeface="Century Gothic" panose="020B0502020202020204" pitchFamily="34" charset="0"/>
            </a:endParaRPr>
          </a:p>
          <a:p>
            <a:r>
              <a:rPr lang="en-GB" sz="1200" dirty="0">
                <a:latin typeface="Century Gothic" panose="020B0502020202020204" pitchFamily="34" charset="0"/>
              </a:rPr>
              <a:t>Descriptive writing using 5 senses – pictures of Great Fire of London/fire. </a:t>
            </a:r>
          </a:p>
          <a:p>
            <a:r>
              <a:rPr lang="en-GB" sz="1200" dirty="0">
                <a:latin typeface="Century Gothic" panose="020B0502020202020204" pitchFamily="34" charset="0"/>
              </a:rPr>
              <a:t>Video of fire – what can you hear/see etc. </a:t>
            </a:r>
          </a:p>
          <a:p>
            <a:r>
              <a:rPr lang="en-GB" sz="1200" dirty="0">
                <a:latin typeface="Century Gothic" panose="020B0502020202020204" pitchFamily="34" charset="0"/>
              </a:rPr>
              <a:t>Light candle – what can you feel/smell. </a:t>
            </a:r>
          </a:p>
          <a:p>
            <a:endParaRPr lang="en-GB" sz="969" dirty="0">
              <a:latin typeface="Century Gothic" panose="020B0502020202020204" pitchFamily="34" charset="0"/>
            </a:endParaRPr>
          </a:p>
          <a:p>
            <a:endParaRPr lang="en-GB" sz="969" dirty="0">
              <a:latin typeface="Century Gothic" panose="020B0502020202020204" pitchFamily="34" charset="0"/>
            </a:endParaRPr>
          </a:p>
        </p:txBody>
      </p:sp>
      <p:sp>
        <p:nvSpPr>
          <p:cNvPr id="13" name="TextBox 12"/>
          <p:cNvSpPr txBox="1"/>
          <p:nvPr/>
        </p:nvSpPr>
        <p:spPr>
          <a:xfrm>
            <a:off x="286836" y="1385673"/>
            <a:ext cx="6333039" cy="2523768"/>
          </a:xfrm>
          <a:prstGeom prst="rect">
            <a:avLst/>
          </a:prstGeom>
          <a:noFill/>
          <a:ln>
            <a:solidFill>
              <a:schemeClr val="tx1"/>
            </a:solidFill>
          </a:ln>
        </p:spPr>
        <p:txBody>
          <a:bodyPr wrap="square" rtlCol="0">
            <a:spAutoFit/>
          </a:bodyPr>
          <a:lstStyle/>
          <a:p>
            <a:r>
              <a:rPr lang="en-GB" sz="800" b="1" dirty="0">
                <a:latin typeface="Century Gothic" panose="020B0502020202020204" pitchFamily="34" charset="0"/>
              </a:rPr>
              <a:t>In the Capital Coverage (Main Focus)</a:t>
            </a:r>
            <a:endParaRPr lang="en-GB" sz="800" dirty="0"/>
          </a:p>
          <a:p>
            <a:pPr marL="228600" indent="-228600">
              <a:buAutoNum type="arabicPeriod"/>
            </a:pPr>
            <a:r>
              <a:rPr lang="en-GB" sz="1000" dirty="0">
                <a:latin typeface="Century Gothic" panose="020B0502020202020204" pitchFamily="34" charset="0"/>
              </a:rPr>
              <a:t>HOOK – Food technology – following instructions and measuring/weighing ingredients to make bread. Taste testing afterwards. PSHE – health and safety (food safety). </a:t>
            </a:r>
          </a:p>
          <a:p>
            <a:pPr marL="228600" indent="-228600">
              <a:buAutoNum type="arabicPeriod"/>
            </a:pPr>
            <a:r>
              <a:rPr lang="en-GB" sz="1000" dirty="0">
                <a:latin typeface="Century Gothic" panose="020B0502020202020204" pitchFamily="34" charset="0"/>
              </a:rPr>
              <a:t>Geography – Where is London? Where is the United Kingdom? Introduce children to using an atlas/map. Computing – use of Google Earth to visit/identify London/Leeds/Bramley.</a:t>
            </a:r>
          </a:p>
          <a:p>
            <a:pPr marL="228600" indent="-228600">
              <a:buAutoNum type="arabicPeriod"/>
            </a:pPr>
            <a:r>
              <a:rPr lang="en-GB" sz="1000" dirty="0">
                <a:latin typeface="Century Gothic" panose="020B0502020202020204" pitchFamily="34" charset="0"/>
              </a:rPr>
              <a:t>Design Technology – design and create own models of houses that were around during Great Fire of London. Science – discuss materials and the changes in them. Final Outcome – experience a fire – set models on fire in playground. </a:t>
            </a:r>
          </a:p>
          <a:p>
            <a:pPr marL="228600" indent="-228600">
              <a:buAutoNum type="arabicPeriod"/>
            </a:pPr>
            <a:r>
              <a:rPr lang="en-GB" sz="1000" dirty="0">
                <a:latin typeface="Century Gothic" panose="020B0502020202020204" pitchFamily="34" charset="0"/>
              </a:rPr>
              <a:t>Geography/History – Modern day London. Looking at key figures/monuments of London. I.e. Big Ben, London Eye, Houses of Parliament and Buckingham Palace. Identify, label and describe all 4 key monuments. Focus on Royal Family – discuss monarchy. Create a family tree for the Royal Family. Write a letter to a member of the Royal Family. Hot seating/role play – questions for the Queen/Prince William/Harry etc. </a:t>
            </a:r>
          </a:p>
          <a:p>
            <a:pPr marL="228600" indent="-228600">
              <a:buAutoNum type="arabicPeriod"/>
            </a:pPr>
            <a:r>
              <a:rPr lang="en-GB" sz="1000" dirty="0">
                <a:latin typeface="Century Gothic" panose="020B0502020202020204" pitchFamily="34" charset="0"/>
              </a:rPr>
              <a:t>History – timeline of events in Fire of London. Timeline of events in Gunpowder Plot. Hot seating Guy Fawkes/Samuel Peeps. </a:t>
            </a:r>
          </a:p>
          <a:p>
            <a:pPr marL="228600" indent="-228600">
              <a:buAutoNum type="arabicPeriod"/>
            </a:pPr>
            <a:r>
              <a:rPr lang="en-GB" sz="1000" dirty="0">
                <a:latin typeface="Century Gothic" panose="020B0502020202020204" pitchFamily="34" charset="0"/>
              </a:rPr>
              <a:t>PSHE – Create a fire safety poster – relating to Bonfire Night/Fire of London. </a:t>
            </a:r>
            <a:endParaRPr lang="en-GB" sz="1246" dirty="0"/>
          </a:p>
        </p:txBody>
      </p:sp>
      <p:sp>
        <p:nvSpPr>
          <p:cNvPr id="14" name="TextBox 13"/>
          <p:cNvSpPr txBox="1"/>
          <p:nvPr/>
        </p:nvSpPr>
        <p:spPr>
          <a:xfrm>
            <a:off x="4983072" y="3941505"/>
            <a:ext cx="1608227" cy="2151999"/>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Trips and Experiences</a:t>
            </a:r>
            <a:endParaRPr lang="en-GB" sz="969" dirty="0"/>
          </a:p>
          <a:p>
            <a:r>
              <a:rPr lang="en-GB" sz="1100" dirty="0">
                <a:latin typeface="Century Gothic" panose="020B0502020202020204" pitchFamily="34" charset="0"/>
              </a:rPr>
              <a:t>Fire brigade</a:t>
            </a:r>
          </a:p>
          <a:p>
            <a:r>
              <a:rPr lang="en-GB" sz="1100" dirty="0">
                <a:latin typeface="Century Gothic" panose="020B0502020202020204" pitchFamily="34" charset="0"/>
              </a:rPr>
              <a:t>Setting fire to houses</a:t>
            </a:r>
          </a:p>
          <a:p>
            <a:r>
              <a:rPr lang="en-GB" sz="1100" dirty="0">
                <a:latin typeface="Century Gothic" panose="020B0502020202020204" pitchFamily="34" charset="0"/>
              </a:rPr>
              <a:t>Baking bread</a:t>
            </a:r>
          </a:p>
          <a:p>
            <a:r>
              <a:rPr lang="en-GB" sz="1100" dirty="0">
                <a:latin typeface="Century Gothic" panose="020B0502020202020204" pitchFamily="34" charset="0"/>
              </a:rPr>
              <a:t>Presentation to </a:t>
            </a:r>
            <a:r>
              <a:rPr lang="en-GB" sz="1100" dirty="0" err="1">
                <a:latin typeface="Century Gothic" panose="020B0502020202020204" pitchFamily="34" charset="0"/>
              </a:rPr>
              <a:t>Yr</a:t>
            </a:r>
            <a:r>
              <a:rPr lang="en-GB" sz="1100" dirty="0">
                <a:latin typeface="Century Gothic" panose="020B0502020202020204" pitchFamily="34" charset="0"/>
              </a:rPr>
              <a:t> 1 </a:t>
            </a:r>
          </a:p>
          <a:p>
            <a:r>
              <a:rPr lang="en-GB" sz="1100" dirty="0">
                <a:latin typeface="Century Gothic" panose="020B0502020202020204" pitchFamily="34" charset="0"/>
              </a:rPr>
              <a:t>Role play </a:t>
            </a:r>
          </a:p>
          <a:p>
            <a:endParaRPr lang="en-GB" sz="1100" dirty="0"/>
          </a:p>
          <a:p>
            <a:endParaRPr lang="en-GB" sz="969" dirty="0"/>
          </a:p>
          <a:p>
            <a:endParaRPr lang="en-GB" sz="969" dirty="0"/>
          </a:p>
          <a:p>
            <a:endParaRPr lang="en-GB" sz="969" dirty="0"/>
          </a:p>
          <a:p>
            <a:endParaRPr lang="en-GB" sz="969" dirty="0"/>
          </a:p>
          <a:p>
            <a:endParaRPr lang="en-GB" sz="969" dirty="0"/>
          </a:p>
          <a:p>
            <a:endParaRPr lang="en-GB" sz="969" dirty="0"/>
          </a:p>
        </p:txBody>
      </p:sp>
      <p:sp>
        <p:nvSpPr>
          <p:cNvPr id="17" name="TextBox 16"/>
          <p:cNvSpPr txBox="1"/>
          <p:nvPr/>
        </p:nvSpPr>
        <p:spPr>
          <a:xfrm>
            <a:off x="269598" y="6193557"/>
            <a:ext cx="6321702" cy="158376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Other subject Coverage</a:t>
            </a:r>
          </a:p>
          <a:p>
            <a:r>
              <a:rPr lang="en-GB" sz="969" dirty="0">
                <a:latin typeface="Century Gothic" panose="020B0502020202020204" pitchFamily="34" charset="0"/>
              </a:rPr>
              <a:t>List activities</a:t>
            </a:r>
          </a:p>
          <a:p>
            <a:endParaRPr lang="en-GB" sz="969" b="1" dirty="0">
              <a:latin typeface="Century Gothic" panose="020B0502020202020204" pitchFamily="34" charset="0"/>
            </a:endParaRPr>
          </a:p>
          <a:p>
            <a:r>
              <a:rPr lang="en-GB" sz="969" b="1" dirty="0">
                <a:latin typeface="Century Gothic" panose="020B0502020202020204" pitchFamily="34" charset="0"/>
              </a:rPr>
              <a:t>Food Technology </a:t>
            </a:r>
            <a:r>
              <a:rPr lang="en-GB" sz="969" dirty="0">
                <a:latin typeface="Century Gothic" panose="020B0502020202020204" pitchFamily="34" charset="0"/>
              </a:rPr>
              <a:t>– Following a set of instructions/recipe, measuring ingredients and cooking to make bread.</a:t>
            </a:r>
          </a:p>
          <a:p>
            <a:endParaRPr lang="en-GB" sz="969" b="1" dirty="0">
              <a:latin typeface="Century Gothic" panose="020B0502020202020204" pitchFamily="34" charset="0"/>
            </a:endParaRPr>
          </a:p>
          <a:p>
            <a:r>
              <a:rPr lang="en-GB" sz="969" b="1" dirty="0">
                <a:latin typeface="Century Gothic" panose="020B0502020202020204" pitchFamily="34" charset="0"/>
              </a:rPr>
              <a:t>Geography </a:t>
            </a:r>
            <a:r>
              <a:rPr lang="en-GB" sz="969" dirty="0">
                <a:latin typeface="Century Gothic" panose="020B0502020202020204" pitchFamily="34" charset="0"/>
              </a:rPr>
              <a:t>– atlas skills, looking at a map of the United Kingdom, comparing London to where we live.</a:t>
            </a:r>
          </a:p>
          <a:p>
            <a:endParaRPr lang="en-GB" sz="969" b="1" dirty="0">
              <a:latin typeface="Century Gothic" panose="020B0502020202020204" pitchFamily="34" charset="0"/>
            </a:endParaRPr>
          </a:p>
          <a:p>
            <a:r>
              <a:rPr lang="en-GB" sz="969" b="1" dirty="0">
                <a:latin typeface="Century Gothic" panose="020B0502020202020204" pitchFamily="34" charset="0"/>
              </a:rPr>
              <a:t>Design Technology </a:t>
            </a:r>
            <a:r>
              <a:rPr lang="en-GB" sz="969" dirty="0">
                <a:latin typeface="Century Gothic" panose="020B0502020202020204" pitchFamily="34" charset="0"/>
              </a:rPr>
              <a:t>– Designing and creating their own house from the Great Fire of London. </a:t>
            </a:r>
            <a:endParaRPr lang="en-GB" sz="969" b="1" dirty="0">
              <a:latin typeface="Century Gothic" panose="020B0502020202020204" pitchFamily="34" charset="0"/>
            </a:endParaRPr>
          </a:p>
          <a:p>
            <a:endParaRPr lang="en-GB" sz="969" b="1" dirty="0">
              <a:latin typeface="Century Gothic" panose="020B0502020202020204" pitchFamily="34" charset="0"/>
            </a:endParaRPr>
          </a:p>
        </p:txBody>
      </p:sp>
      <p:sp>
        <p:nvSpPr>
          <p:cNvPr id="15" name="TextBox 14"/>
          <p:cNvSpPr txBox="1"/>
          <p:nvPr/>
        </p:nvSpPr>
        <p:spPr>
          <a:xfrm>
            <a:off x="2605052" y="3941505"/>
            <a:ext cx="2264052" cy="2137765"/>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Extended Writing Genres and Activities</a:t>
            </a:r>
            <a:endParaRPr lang="en-GB" sz="969" dirty="0"/>
          </a:p>
          <a:p>
            <a:r>
              <a:rPr lang="en-GB" sz="1200" dirty="0">
                <a:latin typeface="Century Gothic" panose="020B0502020202020204" pitchFamily="34" charset="0"/>
              </a:rPr>
              <a:t>Letter writing</a:t>
            </a:r>
          </a:p>
          <a:p>
            <a:r>
              <a:rPr lang="en-GB" sz="1200" dirty="0">
                <a:latin typeface="Century Gothic" panose="020B0502020202020204" pitchFamily="34" charset="0"/>
              </a:rPr>
              <a:t>Information text </a:t>
            </a:r>
          </a:p>
          <a:p>
            <a:r>
              <a:rPr lang="en-GB" sz="1200" dirty="0">
                <a:latin typeface="Century Gothic" panose="020B0502020202020204" pitchFamily="34" charset="0"/>
              </a:rPr>
              <a:t>Diary </a:t>
            </a:r>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a:p>
            <a:endParaRPr lang="en-GB" sz="969" dirty="0"/>
          </a:p>
        </p:txBody>
      </p:sp>
      <p:sp>
        <p:nvSpPr>
          <p:cNvPr id="18" name="TextBox 17"/>
          <p:cNvSpPr txBox="1"/>
          <p:nvPr/>
        </p:nvSpPr>
        <p:spPr>
          <a:xfrm>
            <a:off x="334909" y="373131"/>
            <a:ext cx="1606634" cy="898451"/>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Hook</a:t>
            </a:r>
            <a:endParaRPr lang="en-GB" sz="969" dirty="0"/>
          </a:p>
          <a:p>
            <a:r>
              <a:rPr lang="en-GB" sz="1100" dirty="0">
                <a:latin typeface="Century Gothic" panose="020B0502020202020204" pitchFamily="34" charset="0"/>
              </a:rPr>
              <a:t>Food technology – making own bread and tasting. </a:t>
            </a:r>
          </a:p>
          <a:p>
            <a:endParaRPr lang="en-GB" sz="969" dirty="0"/>
          </a:p>
        </p:txBody>
      </p:sp>
      <p:sp>
        <p:nvSpPr>
          <p:cNvPr id="19" name="TextBox 18"/>
          <p:cNvSpPr txBox="1"/>
          <p:nvPr/>
        </p:nvSpPr>
        <p:spPr>
          <a:xfrm>
            <a:off x="4906396" y="293396"/>
            <a:ext cx="1972251" cy="1072473"/>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Outcome</a:t>
            </a:r>
            <a:endParaRPr lang="en-GB" sz="800" dirty="0"/>
          </a:p>
          <a:p>
            <a:r>
              <a:rPr lang="en-GB" sz="900" dirty="0">
                <a:latin typeface="Century Gothic" panose="020B0502020202020204" pitchFamily="34" charset="0"/>
              </a:rPr>
              <a:t>Making comparisons between modern day London and past London. Focusing on materials of buildings etc – burning models that children have created.</a:t>
            </a:r>
          </a:p>
        </p:txBody>
      </p:sp>
      <p:sp>
        <p:nvSpPr>
          <p:cNvPr id="2" name="AutoShape 2" descr="https://static.wixstatic.com/media/df731a_6a9de5a08fe14ba4bc36aa8584a7f59a~mv2.jpg/v1/fill/w_124,h_184,al_c,q_80,usm_0.66_1.00_0.01/df731a_6a9de5a08fe14ba4bc36aa8584a7f59a~mv2.web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descr="Related image">
            <a:extLst>
              <a:ext uri="{FF2B5EF4-FFF2-40B4-BE49-F238E27FC236}">
                <a16:creationId xmlns:a16="http://schemas.microsoft.com/office/drawing/2014/main" id="{84A6B731-C320-4162-A10B-5AB58AF5B9E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751" y="8142318"/>
            <a:ext cx="1089956" cy="14553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lated image">
            <a:extLst>
              <a:ext uri="{FF2B5EF4-FFF2-40B4-BE49-F238E27FC236}">
                <a16:creationId xmlns:a16="http://schemas.microsoft.com/office/drawing/2014/main" id="{150893F3-34F8-4074-AF11-E00D5339478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4572" y="8166302"/>
            <a:ext cx="944939" cy="145532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gunpowder plot text ks1">
            <a:extLst>
              <a:ext uri="{FF2B5EF4-FFF2-40B4-BE49-F238E27FC236}">
                <a16:creationId xmlns:a16="http://schemas.microsoft.com/office/drawing/2014/main" id="{3603585B-6F89-4A7D-A083-98EB5AED903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1670" y="8202714"/>
            <a:ext cx="1062380" cy="139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816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412</TotalTime>
  <Words>449</Words>
  <Application>Microsoft Office PowerPoint</Application>
  <PresentationFormat>A4 Paper (210x297 mm)</PresentationFormat>
  <Paragraphs>69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Year 2 Autumn 1 In the Capital         Curriculum Driver:  History</vt:lpstr>
      <vt:lpstr>Year 2 Autumn 1 – In the Capital   Key Curriculum Driver: History  Other Curriculum Areas: …  Rationale: In the Capital will give the children the opportunity to become historians and investigate the capital city in the context of the Great Fire of London.   By the end of this topic, most children will:   •Observe or handle evidence to ask questions and find answers to questions about the past. • Ask questions such as: What was it like for people? What happened? How long ago? • Use artefacts, pictures, stories, online sources and databases to find out about the past. • Identify some of the different ways the past has been represented. Describe historical events. • Recognise that there are reasons why people in the past acted as they did. Show an understanding of the concept of nation and a nation’s history. • Show an understanding of concepts such as civilisation, monarchy, parliament, democracy, and war and peace.  Children’s knowledge will be shown by:   Extended Writing: Letter writing Diary entry   Non-chronological report/Newspaper report   Purposeful Outcome:  Making comparisons between modern day London and past London. Experiencing a fire – setting own models of houses alight. </vt:lpstr>
      <vt:lpstr>Year 2 Autumn 1 – In the Capital       </vt:lpstr>
      <vt:lpstr>PowerPoint Presentation</vt:lpstr>
    </vt:vector>
  </TitlesOfParts>
  <Company>Hunslet Carr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At the Doctors          Key Subject: Science</dc:title>
  <dc:creator>Kate Standish</dc:creator>
  <cp:lastModifiedBy>Michelle Ward</cp:lastModifiedBy>
  <cp:revision>46</cp:revision>
  <cp:lastPrinted>2018-09-05T07:55:44Z</cp:lastPrinted>
  <dcterms:created xsi:type="dcterms:W3CDTF">2018-07-04T20:22:24Z</dcterms:created>
  <dcterms:modified xsi:type="dcterms:W3CDTF">2019-10-09T15:20:39Z</dcterms:modified>
</cp:coreProperties>
</file>