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
  </p:notesMasterIdLst>
  <p:sldIdLst>
    <p:sldId id="257" r:id="rId2"/>
    <p:sldId id="258" r:id="rId3"/>
    <p:sldId id="259" r:id="rId4"/>
    <p:sldId id="260" r:id="rId5"/>
  </p:sldIdLst>
  <p:sldSz cx="6858000" cy="9906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2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3144" y="126"/>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4062053-A4DF-4426-A056-3198BC358F63}" type="datetimeFigureOut">
              <a:rPr lang="en-GB" smtClean="0"/>
              <a:t>07/01/2020</a:t>
            </a:fld>
            <a:endParaRPr lang="en-GB"/>
          </a:p>
        </p:txBody>
      </p:sp>
      <p:sp>
        <p:nvSpPr>
          <p:cNvPr id="4" name="Slide Image Placeholder 3"/>
          <p:cNvSpPr>
            <a:spLocks noGrp="1" noRot="1" noChangeAspect="1"/>
          </p:cNvSpPr>
          <p:nvPr>
            <p:ph type="sldImg" idx="2"/>
          </p:nvPr>
        </p:nvSpPr>
        <p:spPr>
          <a:xfrm>
            <a:off x="2239963" y="1241425"/>
            <a:ext cx="2317750"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A571DFCF-C8A0-4647-A427-8D7B1E736731}" type="slidenum">
              <a:rPr lang="en-GB" smtClean="0"/>
              <a:t>‹#›</a:t>
            </a:fld>
            <a:endParaRPr lang="en-GB"/>
          </a:p>
        </p:txBody>
      </p:sp>
    </p:spTree>
    <p:extLst>
      <p:ext uri="{BB962C8B-B14F-4D97-AF65-F5344CB8AC3E}">
        <p14:creationId xmlns:p14="http://schemas.microsoft.com/office/powerpoint/2010/main" val="727777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882E5D3-B560-4AEC-8A7C-38C00D16DD7D}" type="datetimeFigureOut">
              <a:rPr lang="en-GB" smtClean="0"/>
              <a:t>07/01/2020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9964E-A788-4597-8F05-F0FA36739351}" type="slidenum">
              <a:rPr lang="en-GB" smtClean="0"/>
              <a:t>‹#›</a:t>
            </a:fld>
            <a:endParaRPr lang="en-GB"/>
          </a:p>
        </p:txBody>
      </p:sp>
    </p:spTree>
    <p:extLst>
      <p:ext uri="{BB962C8B-B14F-4D97-AF65-F5344CB8AC3E}">
        <p14:creationId xmlns:p14="http://schemas.microsoft.com/office/powerpoint/2010/main" val="419228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2E5D3-B560-4AEC-8A7C-38C00D16DD7D}" type="datetimeFigureOut">
              <a:rPr lang="en-GB" smtClean="0"/>
              <a:t>07/01/2020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9964E-A788-4597-8F05-F0FA36739351}" type="slidenum">
              <a:rPr lang="en-GB" smtClean="0"/>
              <a:t>‹#›</a:t>
            </a:fld>
            <a:endParaRPr lang="en-GB"/>
          </a:p>
        </p:txBody>
      </p:sp>
    </p:spTree>
    <p:extLst>
      <p:ext uri="{BB962C8B-B14F-4D97-AF65-F5344CB8AC3E}">
        <p14:creationId xmlns:p14="http://schemas.microsoft.com/office/powerpoint/2010/main" val="2218999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2E5D3-B560-4AEC-8A7C-38C00D16DD7D}" type="datetimeFigureOut">
              <a:rPr lang="en-GB" smtClean="0"/>
              <a:t>07/01/2020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9964E-A788-4597-8F05-F0FA36739351}" type="slidenum">
              <a:rPr lang="en-GB" smtClean="0"/>
              <a:t>‹#›</a:t>
            </a:fld>
            <a:endParaRPr lang="en-GB"/>
          </a:p>
        </p:txBody>
      </p:sp>
    </p:spTree>
    <p:extLst>
      <p:ext uri="{BB962C8B-B14F-4D97-AF65-F5344CB8AC3E}">
        <p14:creationId xmlns:p14="http://schemas.microsoft.com/office/powerpoint/2010/main" val="1902653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882E5D3-B560-4AEC-8A7C-38C00D16DD7D}" type="datetimeFigureOut">
              <a:rPr lang="en-GB" smtClean="0"/>
              <a:t>07/01/2020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9964E-A788-4597-8F05-F0FA36739351}" type="slidenum">
              <a:rPr lang="en-GB" smtClean="0"/>
              <a:t>‹#›</a:t>
            </a:fld>
            <a:endParaRPr lang="en-GB"/>
          </a:p>
        </p:txBody>
      </p:sp>
    </p:spTree>
    <p:extLst>
      <p:ext uri="{BB962C8B-B14F-4D97-AF65-F5344CB8AC3E}">
        <p14:creationId xmlns:p14="http://schemas.microsoft.com/office/powerpoint/2010/main" val="3128660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D882E5D3-B560-4AEC-8A7C-38C00D16DD7D}" type="datetimeFigureOut">
              <a:rPr lang="en-GB" smtClean="0"/>
              <a:t>07/01/2020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AF9964E-A788-4597-8F05-F0FA36739351}" type="slidenum">
              <a:rPr lang="en-GB" smtClean="0"/>
              <a:t>‹#›</a:t>
            </a:fld>
            <a:endParaRPr lang="en-GB"/>
          </a:p>
        </p:txBody>
      </p:sp>
    </p:spTree>
    <p:extLst>
      <p:ext uri="{BB962C8B-B14F-4D97-AF65-F5344CB8AC3E}">
        <p14:creationId xmlns:p14="http://schemas.microsoft.com/office/powerpoint/2010/main" val="2522275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882E5D3-B560-4AEC-8A7C-38C00D16DD7D}" type="datetimeFigureOut">
              <a:rPr lang="en-GB" smtClean="0"/>
              <a:t>07/01/2020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F9964E-A788-4597-8F05-F0FA36739351}" type="slidenum">
              <a:rPr lang="en-GB" smtClean="0"/>
              <a:t>‹#›</a:t>
            </a:fld>
            <a:endParaRPr lang="en-GB"/>
          </a:p>
        </p:txBody>
      </p:sp>
    </p:spTree>
    <p:extLst>
      <p:ext uri="{BB962C8B-B14F-4D97-AF65-F5344CB8AC3E}">
        <p14:creationId xmlns:p14="http://schemas.microsoft.com/office/powerpoint/2010/main" val="205142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882E5D3-B560-4AEC-8A7C-38C00D16DD7D}" type="datetimeFigureOut">
              <a:rPr lang="en-GB" smtClean="0"/>
              <a:t>07/01/2020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AF9964E-A788-4597-8F05-F0FA36739351}" type="slidenum">
              <a:rPr lang="en-GB" smtClean="0"/>
              <a:t>‹#›</a:t>
            </a:fld>
            <a:endParaRPr lang="en-GB"/>
          </a:p>
        </p:txBody>
      </p:sp>
    </p:spTree>
    <p:extLst>
      <p:ext uri="{BB962C8B-B14F-4D97-AF65-F5344CB8AC3E}">
        <p14:creationId xmlns:p14="http://schemas.microsoft.com/office/powerpoint/2010/main" val="390463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882E5D3-B560-4AEC-8A7C-38C00D16DD7D}" type="datetimeFigureOut">
              <a:rPr lang="en-GB" smtClean="0"/>
              <a:t>07/01/2020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AF9964E-A788-4597-8F05-F0FA36739351}" type="slidenum">
              <a:rPr lang="en-GB" smtClean="0"/>
              <a:t>‹#›</a:t>
            </a:fld>
            <a:endParaRPr lang="en-GB"/>
          </a:p>
        </p:txBody>
      </p:sp>
    </p:spTree>
    <p:extLst>
      <p:ext uri="{BB962C8B-B14F-4D97-AF65-F5344CB8AC3E}">
        <p14:creationId xmlns:p14="http://schemas.microsoft.com/office/powerpoint/2010/main" val="2444164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882E5D3-B560-4AEC-8A7C-38C00D16DD7D}" type="datetimeFigureOut">
              <a:rPr lang="en-GB" smtClean="0"/>
              <a:t>07/01/2020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AF9964E-A788-4597-8F05-F0FA36739351}" type="slidenum">
              <a:rPr lang="en-GB" smtClean="0"/>
              <a:t>‹#›</a:t>
            </a:fld>
            <a:endParaRPr lang="en-GB"/>
          </a:p>
        </p:txBody>
      </p:sp>
    </p:spTree>
    <p:extLst>
      <p:ext uri="{BB962C8B-B14F-4D97-AF65-F5344CB8AC3E}">
        <p14:creationId xmlns:p14="http://schemas.microsoft.com/office/powerpoint/2010/main" val="1558248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882E5D3-B560-4AEC-8A7C-38C00D16DD7D}" type="datetimeFigureOut">
              <a:rPr lang="en-GB" smtClean="0"/>
              <a:t>07/01/2020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F9964E-A788-4597-8F05-F0FA36739351}" type="slidenum">
              <a:rPr lang="en-GB" smtClean="0"/>
              <a:t>‹#›</a:t>
            </a:fld>
            <a:endParaRPr lang="en-GB"/>
          </a:p>
        </p:txBody>
      </p:sp>
    </p:spTree>
    <p:extLst>
      <p:ext uri="{BB962C8B-B14F-4D97-AF65-F5344CB8AC3E}">
        <p14:creationId xmlns:p14="http://schemas.microsoft.com/office/powerpoint/2010/main" val="352427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882E5D3-B560-4AEC-8A7C-38C00D16DD7D}" type="datetimeFigureOut">
              <a:rPr lang="en-GB" smtClean="0"/>
              <a:t>07/01/2020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AF9964E-A788-4597-8F05-F0FA36739351}" type="slidenum">
              <a:rPr lang="en-GB" smtClean="0"/>
              <a:t>‹#›</a:t>
            </a:fld>
            <a:endParaRPr lang="en-GB"/>
          </a:p>
        </p:txBody>
      </p:sp>
    </p:spTree>
    <p:extLst>
      <p:ext uri="{BB962C8B-B14F-4D97-AF65-F5344CB8AC3E}">
        <p14:creationId xmlns:p14="http://schemas.microsoft.com/office/powerpoint/2010/main" val="30387796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882E5D3-B560-4AEC-8A7C-38C00D16DD7D}" type="datetimeFigureOut">
              <a:rPr lang="en-GB" smtClean="0"/>
              <a:t>07/01/2020</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0AF9964E-A788-4597-8F05-F0FA36739351}" type="slidenum">
              <a:rPr lang="en-GB" smtClean="0"/>
              <a:t>‹#›</a:t>
            </a:fld>
            <a:endParaRPr lang="en-GB"/>
          </a:p>
        </p:txBody>
      </p:sp>
    </p:spTree>
    <p:extLst>
      <p:ext uri="{BB962C8B-B14F-4D97-AF65-F5344CB8AC3E}">
        <p14:creationId xmlns:p14="http://schemas.microsoft.com/office/powerpoint/2010/main" val="200670511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375" y="934415"/>
            <a:ext cx="5915025" cy="1914702"/>
          </a:xfrm>
        </p:spPr>
        <p:txBody>
          <a:bodyPr anchor="t">
            <a:normAutofit fontScale="90000"/>
          </a:bodyPr>
          <a:lstStyle/>
          <a:p>
            <a:r>
              <a:rPr lang="en-GB" sz="4800" b="1" dirty="0">
                <a:solidFill>
                  <a:schemeClr val="accent1">
                    <a:lumMod val="75000"/>
                  </a:schemeClr>
                </a:solidFill>
                <a:latin typeface="Century Gothic" panose="020B0502020202020204" pitchFamily="34" charset="0"/>
              </a:rPr>
              <a:t>Year 5</a:t>
            </a:r>
            <a:br>
              <a:rPr lang="en-GB" sz="4800" b="1">
                <a:solidFill>
                  <a:schemeClr val="accent1">
                    <a:lumMod val="75000"/>
                  </a:schemeClr>
                </a:solidFill>
                <a:latin typeface="Century Gothic" panose="020B0502020202020204" pitchFamily="34" charset="0"/>
              </a:rPr>
            </a:br>
            <a:r>
              <a:rPr lang="en-GB" sz="4800" b="1">
                <a:solidFill>
                  <a:schemeClr val="accent1">
                    <a:lumMod val="75000"/>
                  </a:schemeClr>
                </a:solidFill>
                <a:latin typeface="Century Gothic" panose="020B0502020202020204" pitchFamily="34" charset="0"/>
              </a:rPr>
              <a:t>Spring 1</a:t>
            </a:r>
            <a:br>
              <a:rPr lang="en-GB" sz="4800" b="1" dirty="0">
                <a:solidFill>
                  <a:schemeClr val="accent1">
                    <a:lumMod val="75000"/>
                  </a:schemeClr>
                </a:solidFill>
                <a:latin typeface="Century Gothic" panose="020B0502020202020204" pitchFamily="34" charset="0"/>
              </a:rPr>
            </a:br>
            <a:r>
              <a:rPr lang="en-GB" sz="4800" b="1" dirty="0">
                <a:solidFill>
                  <a:schemeClr val="accent1">
                    <a:lumMod val="75000"/>
                  </a:schemeClr>
                </a:solidFill>
                <a:latin typeface="Century Gothic" panose="020B0502020202020204" pitchFamily="34" charset="0"/>
              </a:rPr>
              <a:t>At the Abbey</a:t>
            </a:r>
            <a:br>
              <a:rPr lang="en-GB" sz="4800" dirty="0">
                <a:latin typeface="Century Gothic" panose="020B0502020202020204" pitchFamily="34" charset="0"/>
              </a:rPr>
            </a:br>
            <a:br>
              <a:rPr lang="en-GB" sz="4800" dirty="0">
                <a:latin typeface="Century Gothic" panose="020B0502020202020204" pitchFamily="34" charset="0"/>
              </a:rPr>
            </a:br>
            <a:br>
              <a:rPr lang="en-GB" sz="4800" dirty="0">
                <a:latin typeface="Century Gothic" panose="020B0502020202020204" pitchFamily="34" charset="0"/>
              </a:rPr>
            </a:br>
            <a:br>
              <a:rPr lang="en-GB" sz="4800" dirty="0">
                <a:latin typeface="Century Gothic" panose="020B0502020202020204" pitchFamily="34" charset="0"/>
              </a:rPr>
            </a:br>
            <a:br>
              <a:rPr lang="en-GB" sz="4800" dirty="0">
                <a:latin typeface="Century Gothic" panose="020B0502020202020204" pitchFamily="34" charset="0"/>
              </a:rPr>
            </a:br>
            <a:br>
              <a:rPr lang="en-GB" sz="4800" dirty="0">
                <a:latin typeface="Century Gothic" panose="020B0502020202020204" pitchFamily="34" charset="0"/>
              </a:rPr>
            </a:br>
            <a:br>
              <a:rPr lang="en-GB" sz="4800" dirty="0">
                <a:latin typeface="Century Gothic" panose="020B0502020202020204" pitchFamily="34" charset="0"/>
              </a:rPr>
            </a:br>
            <a:br>
              <a:rPr lang="en-GB" sz="4800" dirty="0">
                <a:latin typeface="Century Gothic" panose="020B0502020202020204" pitchFamily="34" charset="0"/>
              </a:rPr>
            </a:br>
            <a:br>
              <a:rPr lang="en-GB" sz="4800" dirty="0">
                <a:latin typeface="Century Gothic" panose="020B0502020202020204" pitchFamily="34" charset="0"/>
              </a:rPr>
            </a:br>
            <a:r>
              <a:rPr lang="en-GB" sz="4800" dirty="0">
                <a:latin typeface="Century Gothic" panose="020B0502020202020204" pitchFamily="34" charset="0"/>
              </a:rPr>
              <a:t>Curriculum Driver: </a:t>
            </a:r>
            <a:br>
              <a:rPr lang="en-GB" sz="4800" dirty="0">
                <a:latin typeface="Century Gothic" panose="020B0502020202020204" pitchFamily="34" charset="0"/>
              </a:rPr>
            </a:br>
            <a:r>
              <a:rPr lang="en-GB" sz="4800" dirty="0">
                <a:latin typeface="Century Gothic" panose="020B0502020202020204" pitchFamily="34" charset="0"/>
              </a:rPr>
              <a:t>History</a:t>
            </a:r>
          </a:p>
        </p:txBody>
      </p:sp>
      <p:sp>
        <p:nvSpPr>
          <p:cNvPr id="3" name="AutoShape 2" descr="Image result for tutankhamu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 name="Footer Placeholder 5"/>
          <p:cNvSpPr>
            <a:spLocks noGrp="1"/>
          </p:cNvSpPr>
          <p:nvPr>
            <p:ph type="ftr" sz="quarter" idx="11"/>
          </p:nvPr>
        </p:nvSpPr>
        <p:spPr>
          <a:xfrm>
            <a:off x="1831180" y="9143297"/>
            <a:ext cx="3195638" cy="527403"/>
          </a:xfrm>
        </p:spPr>
        <p:txBody>
          <a:bodyPr/>
          <a:lstStyle/>
          <a:p>
            <a:r>
              <a:rPr lang="en-GB" sz="1800" b="1" dirty="0">
                <a:solidFill>
                  <a:schemeClr val="accent1">
                    <a:lumMod val="75000"/>
                  </a:schemeClr>
                </a:solidFill>
                <a:latin typeface="Century Gothic" panose="020B0502020202020204" pitchFamily="34" charset="0"/>
              </a:rPr>
              <a:t>Create  Explore  Discover</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1140" y="3076649"/>
            <a:ext cx="5813493" cy="3873240"/>
          </a:xfrm>
          <a:prstGeom prst="rect">
            <a:avLst/>
          </a:prstGeom>
          <a:ln w="76200">
            <a:solidFill>
              <a:schemeClr val="accent1"/>
            </a:solidFill>
          </a:ln>
        </p:spPr>
      </p:pic>
    </p:spTree>
    <p:extLst>
      <p:ext uri="{BB962C8B-B14F-4D97-AF65-F5344CB8AC3E}">
        <p14:creationId xmlns:p14="http://schemas.microsoft.com/office/powerpoint/2010/main" val="19594801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1486" y="858365"/>
            <a:ext cx="5915025" cy="8189270"/>
          </a:xfrm>
        </p:spPr>
        <p:txBody>
          <a:bodyPr anchor="t">
            <a:normAutofit fontScale="90000"/>
          </a:bodyPr>
          <a:lstStyle/>
          <a:p>
            <a:r>
              <a:rPr lang="en-GB" sz="2000" b="1" dirty="0">
                <a:solidFill>
                  <a:schemeClr val="accent1">
                    <a:lumMod val="75000"/>
                  </a:schemeClr>
                </a:solidFill>
                <a:latin typeface="Century Gothic" panose="020B0502020202020204" pitchFamily="34" charset="0"/>
              </a:rPr>
              <a:t>Year 5</a:t>
            </a:r>
            <a:br>
              <a:rPr lang="en-GB" sz="2000" b="1" dirty="0">
                <a:solidFill>
                  <a:schemeClr val="accent1">
                    <a:lumMod val="75000"/>
                  </a:schemeClr>
                </a:solidFill>
                <a:latin typeface="Century Gothic" panose="020B0502020202020204" pitchFamily="34" charset="0"/>
              </a:rPr>
            </a:br>
            <a:r>
              <a:rPr lang="en-GB" sz="2000" b="1" dirty="0">
                <a:solidFill>
                  <a:schemeClr val="accent1">
                    <a:lumMod val="75000"/>
                  </a:schemeClr>
                </a:solidFill>
                <a:latin typeface="Century Gothic" panose="020B0502020202020204" pitchFamily="34" charset="0"/>
              </a:rPr>
              <a:t>Spring 1 – At the Abbey</a:t>
            </a:r>
            <a:br>
              <a:rPr lang="en-GB" sz="2000" b="1" dirty="0">
                <a:solidFill>
                  <a:schemeClr val="accent1">
                    <a:lumMod val="75000"/>
                  </a:schemeClr>
                </a:solidFill>
                <a:latin typeface="Century Gothic" panose="020B0502020202020204" pitchFamily="34" charset="0"/>
              </a:rPr>
            </a:br>
            <a:br>
              <a:rPr lang="en-GB" sz="2000" b="1" dirty="0">
                <a:solidFill>
                  <a:schemeClr val="accent1">
                    <a:lumMod val="75000"/>
                  </a:schemeClr>
                </a:solidFill>
                <a:latin typeface="Century Gothic" panose="020B0502020202020204" pitchFamily="34" charset="0"/>
              </a:rPr>
            </a:br>
            <a:r>
              <a:rPr lang="en-GB" sz="1400" b="1" dirty="0">
                <a:latin typeface="Century Gothic" panose="020B0502020202020204" pitchFamily="34" charset="0"/>
              </a:rPr>
              <a:t>Key Curriculum Driver: </a:t>
            </a:r>
            <a:r>
              <a:rPr lang="en-GB" sz="1400" dirty="0">
                <a:latin typeface="Century Gothic" panose="020B0502020202020204" pitchFamily="34" charset="0"/>
              </a:rPr>
              <a:t>History</a:t>
            </a:r>
            <a:br>
              <a:rPr lang="en-GB" sz="1400" b="1" dirty="0">
                <a:latin typeface="Century Gothic" panose="020B0502020202020204" pitchFamily="34" charset="0"/>
              </a:rPr>
            </a:br>
            <a:br>
              <a:rPr lang="en-GB" sz="1400" b="1" dirty="0">
                <a:latin typeface="Century Gothic" panose="020B0502020202020204" pitchFamily="34" charset="0"/>
              </a:rPr>
            </a:br>
            <a:r>
              <a:rPr lang="en-GB" sz="1400" b="1" dirty="0">
                <a:latin typeface="Century Gothic" panose="020B0502020202020204" pitchFamily="34" charset="0"/>
              </a:rPr>
              <a:t>Other Curriculum Areas: </a:t>
            </a:r>
            <a:br>
              <a:rPr lang="en-GB" sz="1400" b="1" dirty="0">
                <a:latin typeface="Century Gothic" panose="020B0502020202020204" pitchFamily="34" charset="0"/>
              </a:rPr>
            </a:br>
            <a:br>
              <a:rPr lang="en-GB" sz="1400" b="1" dirty="0">
                <a:latin typeface="Century Gothic" panose="020B0502020202020204" pitchFamily="34" charset="0"/>
              </a:rPr>
            </a:br>
            <a:r>
              <a:rPr lang="en-GB" sz="1400" b="1" dirty="0">
                <a:latin typeface="Century Gothic" panose="020B0502020202020204" pitchFamily="34" charset="0"/>
              </a:rPr>
              <a:t>Rationale: </a:t>
            </a:r>
            <a:r>
              <a:rPr lang="en-GB" sz="1400" dirty="0">
                <a:latin typeface="Century Gothic" panose="020B0502020202020204" pitchFamily="34" charset="0"/>
              </a:rPr>
              <a:t>At the Abbey will give children an in-depth insight into Tudor life. They will investigate as historians and develop an overview of Tudor life, including; social, ethnic, cultural or religious diversity, ideas, beliefs, attitudes and experiences – as stated in the National Curriculum. </a:t>
            </a:r>
            <a:br>
              <a:rPr lang="en-GB" sz="1400" b="1" dirty="0">
                <a:latin typeface="Century Gothic" panose="020B0502020202020204" pitchFamily="34" charset="0"/>
              </a:rPr>
            </a:br>
            <a:br>
              <a:rPr lang="en-GB" sz="1400" b="1" dirty="0">
                <a:latin typeface="Century Gothic" panose="020B0502020202020204" pitchFamily="34" charset="0"/>
              </a:rPr>
            </a:br>
            <a:r>
              <a:rPr lang="en-GB" sz="1400" b="1" dirty="0">
                <a:latin typeface="Century Gothic" panose="020B0502020202020204" pitchFamily="34" charset="0"/>
              </a:rPr>
              <a:t>By the end of this topic, most children will: </a:t>
            </a:r>
            <a:br>
              <a:rPr lang="en-GB" sz="1400" b="1" dirty="0">
                <a:latin typeface="Century Gothic" panose="020B0502020202020204" pitchFamily="34" charset="0"/>
              </a:rPr>
            </a:br>
            <a:r>
              <a:rPr lang="en-GB" sz="1100" dirty="0">
                <a:latin typeface="Century Gothic" panose="020B0502020202020204" pitchFamily="34" charset="0"/>
              </a:rPr>
              <a:t>• Use sources of evidence to deduce information about the past.</a:t>
            </a:r>
            <a:br>
              <a:rPr lang="en-GB" sz="1100" dirty="0">
                <a:latin typeface="Century Gothic" panose="020B0502020202020204" pitchFamily="34" charset="0"/>
              </a:rPr>
            </a:br>
            <a:r>
              <a:rPr lang="en-GB" sz="1100" dirty="0">
                <a:latin typeface="Century Gothic" panose="020B0502020202020204" pitchFamily="34" charset="0"/>
              </a:rPr>
              <a:t>• Select suitable sources of evidence, giving reasons for choices.</a:t>
            </a:r>
            <a:br>
              <a:rPr lang="en-GB" sz="1100" dirty="0">
                <a:latin typeface="Century Gothic" panose="020B0502020202020204" pitchFamily="34" charset="0"/>
              </a:rPr>
            </a:br>
            <a:r>
              <a:rPr lang="en-GB" sz="1100" dirty="0">
                <a:latin typeface="Century Gothic" panose="020B0502020202020204" pitchFamily="34" charset="0"/>
              </a:rPr>
              <a:t>• Use sources of information to form testable hypotheses about the past.</a:t>
            </a:r>
            <a:br>
              <a:rPr lang="en-GB" sz="1100" dirty="0">
                <a:latin typeface="Century Gothic" panose="020B0502020202020204" pitchFamily="34" charset="0"/>
              </a:rPr>
            </a:br>
            <a:r>
              <a:rPr lang="en-GB" sz="1100" dirty="0">
                <a:latin typeface="Century Gothic" panose="020B0502020202020204" pitchFamily="34" charset="0"/>
              </a:rPr>
              <a:t>• Seek out and analyse a wide range of evidence in order to justify claims about the past.</a:t>
            </a:r>
            <a:br>
              <a:rPr lang="en-GB" sz="1100" dirty="0">
                <a:latin typeface="Century Gothic" panose="020B0502020202020204" pitchFamily="34" charset="0"/>
              </a:rPr>
            </a:br>
            <a:r>
              <a:rPr lang="en-GB" sz="1100" dirty="0">
                <a:latin typeface="Century Gothic" panose="020B0502020202020204" pitchFamily="34" charset="0"/>
              </a:rPr>
              <a:t>• Show an awareness of the concept of propaganda and how historians must understand the social context of evidence studied.</a:t>
            </a:r>
            <a:br>
              <a:rPr lang="en-GB" sz="1100" dirty="0">
                <a:latin typeface="Century Gothic" panose="020B0502020202020204" pitchFamily="34" charset="0"/>
              </a:rPr>
            </a:br>
            <a:r>
              <a:rPr lang="en-GB" sz="1100" dirty="0">
                <a:latin typeface="Century Gothic" panose="020B0502020202020204" pitchFamily="34" charset="0"/>
              </a:rPr>
              <a:t>• Understand that no single source of evidence gives the full answer to questions about the past.</a:t>
            </a:r>
            <a:br>
              <a:rPr lang="en-GB" sz="1100" dirty="0">
                <a:latin typeface="Century Gothic" panose="020B0502020202020204" pitchFamily="34" charset="0"/>
              </a:rPr>
            </a:br>
            <a:r>
              <a:rPr lang="en-GB" sz="1100" dirty="0">
                <a:latin typeface="Century Gothic" panose="020B0502020202020204" pitchFamily="34" charset="0"/>
              </a:rPr>
              <a:t>• Refine lines of enquiry as appropriate.</a:t>
            </a:r>
            <a:br>
              <a:rPr lang="en-GB" sz="1100" dirty="0">
                <a:latin typeface="Century Gothic" panose="020B0502020202020204" pitchFamily="34" charset="0"/>
              </a:rPr>
            </a:br>
            <a:r>
              <a:rPr lang="en-GB" sz="1100" dirty="0">
                <a:latin typeface="Century Gothic" panose="020B0502020202020204" pitchFamily="34" charset="0"/>
              </a:rPr>
              <a:t>• Identify continuity and change in the history of the locality of the school.</a:t>
            </a:r>
            <a:br>
              <a:rPr lang="en-GB" sz="1100" dirty="0">
                <a:latin typeface="Century Gothic" panose="020B0502020202020204" pitchFamily="34" charset="0"/>
              </a:rPr>
            </a:br>
            <a:r>
              <a:rPr lang="en-GB" sz="1100" dirty="0">
                <a:latin typeface="Century Gothic" panose="020B0502020202020204" pitchFamily="34" charset="0"/>
              </a:rPr>
              <a:t>• Give a broad overview of life in Britain from medieval until the Tudor and Stuarts times.</a:t>
            </a:r>
            <a:br>
              <a:rPr lang="en-GB" sz="1100" dirty="0">
                <a:latin typeface="Century Gothic" panose="020B0502020202020204" pitchFamily="34" charset="0"/>
              </a:rPr>
            </a:br>
            <a:r>
              <a:rPr lang="en-GB" sz="1100" dirty="0">
                <a:latin typeface="Century Gothic" panose="020B0502020202020204" pitchFamily="34" charset="0"/>
              </a:rPr>
              <a:t>• Describe the social, ethnic, cultural or religious diversity of past society.</a:t>
            </a:r>
            <a:br>
              <a:rPr lang="en-GB" sz="1100" dirty="0">
                <a:latin typeface="Century Gothic" panose="020B0502020202020204" pitchFamily="34" charset="0"/>
              </a:rPr>
            </a:br>
            <a:r>
              <a:rPr lang="en-GB" sz="1100" dirty="0">
                <a:latin typeface="Century Gothic" panose="020B0502020202020204" pitchFamily="34" charset="0"/>
              </a:rPr>
              <a:t>• Describe the characteristic features of the past, including ideas, beliefs, attitudes and experiences of men, women and children.</a:t>
            </a:r>
            <a:br>
              <a:rPr lang="en-GB" sz="1100" dirty="0">
                <a:latin typeface="Century Gothic" panose="020B0502020202020204" pitchFamily="34" charset="0"/>
              </a:rPr>
            </a:br>
            <a:r>
              <a:rPr lang="en-GB" sz="1100" dirty="0">
                <a:latin typeface="Century Gothic" panose="020B0502020202020204" pitchFamily="34" charset="0"/>
              </a:rPr>
              <a:t>• Describe the main changes in a period of history (using terms such as: social, religious, political, technological and cultural).</a:t>
            </a:r>
            <a:br>
              <a:rPr lang="en-GB" sz="1100" dirty="0">
                <a:latin typeface="Century Gothic" panose="020B0502020202020204" pitchFamily="34" charset="0"/>
              </a:rPr>
            </a:br>
            <a:r>
              <a:rPr lang="en-GB" sz="1100" dirty="0">
                <a:latin typeface="Century Gothic" panose="020B0502020202020204" pitchFamily="34" charset="0"/>
              </a:rPr>
              <a:t>• Identify periods of rapid change in history and contrast them with times of relatively little change.</a:t>
            </a:r>
            <a:br>
              <a:rPr lang="en-GB" sz="1100" dirty="0">
                <a:latin typeface="Century Gothic" panose="020B0502020202020204" pitchFamily="34" charset="0"/>
              </a:rPr>
            </a:br>
            <a:r>
              <a:rPr lang="en-GB" sz="1100" dirty="0">
                <a:latin typeface="Century Gothic" panose="020B0502020202020204" pitchFamily="34" charset="0"/>
              </a:rPr>
              <a:t>• Understand the concepts of continuity and change over time, representing them, along with evidence, on a time line.</a:t>
            </a:r>
            <a:br>
              <a:rPr lang="en-GB" sz="1100" dirty="0">
                <a:latin typeface="Century Gothic" panose="020B0502020202020204" pitchFamily="34" charset="0"/>
              </a:rPr>
            </a:br>
            <a:r>
              <a:rPr lang="en-GB" sz="1100" dirty="0">
                <a:latin typeface="Century Gothic" panose="020B0502020202020204" pitchFamily="34" charset="0"/>
              </a:rPr>
              <a:t>• Use dates and terms accurately in describing events</a:t>
            </a:r>
            <a:br>
              <a:rPr lang="en-GB" sz="1100" dirty="0">
                <a:latin typeface="Century Gothic" panose="020B0502020202020204" pitchFamily="34" charset="0"/>
              </a:rPr>
            </a:br>
            <a:r>
              <a:rPr lang="en-GB" sz="1100" dirty="0">
                <a:latin typeface="Century Gothic" panose="020B0502020202020204" pitchFamily="34" charset="0"/>
              </a:rPr>
              <a:t>• Use appropriate historical vocabulary to communicate, including: </a:t>
            </a:r>
            <a:br>
              <a:rPr lang="en-GB" sz="1100" dirty="0">
                <a:latin typeface="Century Gothic" panose="020B0502020202020204" pitchFamily="34" charset="0"/>
              </a:rPr>
            </a:br>
            <a:r>
              <a:rPr lang="en-GB" sz="1100" dirty="0">
                <a:latin typeface="Century Gothic" panose="020B0502020202020204" pitchFamily="34" charset="0"/>
              </a:rPr>
              <a:t>    • dates, time period, era, chronology, continuity, change, century, decade and legacy.</a:t>
            </a:r>
            <a:br>
              <a:rPr lang="en-GB" sz="1100" dirty="0">
                <a:latin typeface="Century Gothic" panose="020B0502020202020204" pitchFamily="34" charset="0"/>
              </a:rPr>
            </a:br>
            <a:r>
              <a:rPr lang="en-GB" sz="1100" dirty="0">
                <a:latin typeface="Century Gothic" panose="020B0502020202020204" pitchFamily="34" charset="0"/>
              </a:rPr>
              <a:t>• Use literacy, numeracy and computing skills to a exceptional standard in order to use original ways to present information and ideas.</a:t>
            </a:r>
            <a:br>
              <a:rPr lang="en-GB" sz="1400" dirty="0"/>
            </a:br>
            <a:br>
              <a:rPr lang="en-GB" sz="1400" b="1" dirty="0">
                <a:latin typeface="Century Gothic" panose="020B0502020202020204" pitchFamily="34" charset="0"/>
              </a:rPr>
            </a:br>
            <a:r>
              <a:rPr lang="en-GB" sz="1400" b="1" dirty="0">
                <a:latin typeface="Century Gothic" panose="020B0502020202020204" pitchFamily="34" charset="0"/>
              </a:rPr>
              <a:t>Children’s knowledge will be shown by:</a:t>
            </a:r>
            <a:br>
              <a:rPr lang="en-GB" sz="1400" b="1" dirty="0">
                <a:latin typeface="Century Gothic" panose="020B0502020202020204" pitchFamily="34" charset="0"/>
              </a:rPr>
            </a:br>
            <a:br>
              <a:rPr lang="en-GB" sz="1400" b="1" dirty="0">
                <a:latin typeface="Century Gothic" panose="020B0502020202020204" pitchFamily="34" charset="0"/>
              </a:rPr>
            </a:br>
            <a:r>
              <a:rPr lang="en-GB" sz="1400" b="1" dirty="0">
                <a:latin typeface="Century Gothic" panose="020B0502020202020204" pitchFamily="34" charset="0"/>
              </a:rPr>
              <a:t>Extended Writing:</a:t>
            </a:r>
            <a:br>
              <a:rPr lang="en-GB" sz="1400" b="1" dirty="0">
                <a:latin typeface="Century Gothic" panose="020B0502020202020204" pitchFamily="34" charset="0"/>
              </a:rPr>
            </a:br>
            <a:r>
              <a:rPr lang="en-GB" sz="1400" dirty="0">
                <a:latin typeface="Century Gothic" panose="020B0502020202020204" pitchFamily="34" charset="0"/>
              </a:rPr>
              <a:t>An instruction text-How to create a medicine on how to cure the plague</a:t>
            </a:r>
            <a:br>
              <a:rPr lang="en-GB" sz="1400" dirty="0">
                <a:latin typeface="Century Gothic" panose="020B0502020202020204" pitchFamily="34" charset="0"/>
              </a:rPr>
            </a:br>
            <a:r>
              <a:rPr lang="en-GB" sz="1400" dirty="0">
                <a:latin typeface="Century Gothic" panose="020B0502020202020204" pitchFamily="34" charset="0"/>
              </a:rPr>
              <a:t>A Cinquain poem- based on the shared reading of Highwayman and other period poems.</a:t>
            </a:r>
            <a:br>
              <a:rPr lang="en-GB" sz="1400" dirty="0">
                <a:latin typeface="Century Gothic" panose="020B0502020202020204" pitchFamily="34" charset="0"/>
              </a:rPr>
            </a:br>
            <a:r>
              <a:rPr lang="en-GB" sz="1400" dirty="0">
                <a:latin typeface="Century Gothic" panose="020B0502020202020204" pitchFamily="34" charset="0"/>
              </a:rPr>
              <a:t>A meeting tale (Possibly linked to a significant person e.g. Henry VIII)</a:t>
            </a:r>
            <a:br>
              <a:rPr lang="en-GB" sz="1400" dirty="0">
                <a:latin typeface="Century Gothic" panose="020B0502020202020204" pitchFamily="34" charset="0"/>
              </a:rPr>
            </a:br>
            <a:br>
              <a:rPr lang="en-GB" sz="1400" dirty="0">
                <a:latin typeface="Century Gothic" panose="020B0502020202020204" pitchFamily="34" charset="0"/>
              </a:rPr>
            </a:br>
            <a:r>
              <a:rPr lang="en-GB" sz="1400" b="1" dirty="0">
                <a:latin typeface="Century Gothic" panose="020B0502020202020204" pitchFamily="34" charset="0"/>
              </a:rPr>
              <a:t>Purposeful Outcome – </a:t>
            </a:r>
            <a:r>
              <a:rPr lang="en-GB" sz="1400" dirty="0">
                <a:latin typeface="Century Gothic" panose="020B0502020202020204" pitchFamily="34" charset="0"/>
              </a:rPr>
              <a:t>A trip to Kirkstall Abbey </a:t>
            </a:r>
            <a:r>
              <a:rPr lang="en-GB" sz="1400">
                <a:latin typeface="Century Gothic" panose="020B0502020202020204" pitchFamily="34" charset="0"/>
              </a:rPr>
              <a:t>to accumulate </a:t>
            </a:r>
            <a:r>
              <a:rPr lang="en-GB" sz="1400" dirty="0">
                <a:latin typeface="Century Gothic" panose="020B0502020202020204" pitchFamily="34" charset="0"/>
              </a:rPr>
              <a:t>learning</a:t>
            </a:r>
            <a:br>
              <a:rPr lang="en-GB" sz="1800" dirty="0"/>
            </a:br>
            <a:br>
              <a:rPr lang="en-GB" sz="1400" b="1" dirty="0">
                <a:latin typeface="Century Gothic" panose="020B0502020202020204" pitchFamily="34" charset="0"/>
              </a:rPr>
            </a:br>
            <a:endParaRPr lang="en-GB" sz="1400" b="1" dirty="0">
              <a:latin typeface="Century Gothic" panose="020B0502020202020204" pitchFamily="34" charset="0"/>
            </a:endParaRPr>
          </a:p>
        </p:txBody>
      </p:sp>
      <p:sp>
        <p:nvSpPr>
          <p:cNvPr id="6" name="Footer Placeholder 5"/>
          <p:cNvSpPr>
            <a:spLocks noGrp="1"/>
          </p:cNvSpPr>
          <p:nvPr>
            <p:ph type="ftr" sz="quarter" idx="11"/>
          </p:nvPr>
        </p:nvSpPr>
        <p:spPr>
          <a:xfrm>
            <a:off x="1831180" y="9143297"/>
            <a:ext cx="3195638" cy="527403"/>
          </a:xfrm>
        </p:spPr>
        <p:txBody>
          <a:bodyPr/>
          <a:lstStyle/>
          <a:p>
            <a:r>
              <a:rPr lang="en-GB" sz="1800" b="1" dirty="0">
                <a:solidFill>
                  <a:schemeClr val="accent1">
                    <a:lumMod val="75000"/>
                  </a:schemeClr>
                </a:solidFill>
                <a:latin typeface="Century Gothic" panose="020B0502020202020204" pitchFamily="34" charset="0"/>
              </a:rPr>
              <a:t>Create  Explore  Discover</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954027"/>
            <a:ext cx="2043111" cy="1481035"/>
          </a:xfrm>
          <a:prstGeom prst="rect">
            <a:avLst/>
          </a:prstGeom>
          <a:ln w="76200">
            <a:solidFill>
              <a:schemeClr val="accent1"/>
            </a:solidFill>
          </a:ln>
        </p:spPr>
      </p:pic>
    </p:spTree>
    <p:extLst>
      <p:ext uri="{BB962C8B-B14F-4D97-AF65-F5344CB8AC3E}">
        <p14:creationId xmlns:p14="http://schemas.microsoft.com/office/powerpoint/2010/main" val="32050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718" y="527405"/>
            <a:ext cx="5915025" cy="8420100"/>
          </a:xfrm>
        </p:spPr>
        <p:txBody>
          <a:bodyPr anchor="t">
            <a:normAutofit/>
          </a:bodyPr>
          <a:lstStyle/>
          <a:p>
            <a:r>
              <a:rPr lang="en-GB" sz="2000" b="1" dirty="0">
                <a:solidFill>
                  <a:schemeClr val="accent1">
                    <a:lumMod val="75000"/>
                  </a:schemeClr>
                </a:solidFill>
                <a:latin typeface="Century Gothic" panose="020B0502020202020204" pitchFamily="34" charset="0"/>
              </a:rPr>
              <a:t>Year 5 Spring 1– At the Abbey</a:t>
            </a:r>
            <a:br>
              <a:rPr lang="en-GB" sz="4800" dirty="0">
                <a:latin typeface="Century Gothic" panose="020B0502020202020204" pitchFamily="34" charset="0"/>
              </a:rPr>
            </a:br>
            <a:r>
              <a:rPr lang="en-GB" sz="1600" b="1" dirty="0">
                <a:latin typeface="Century Gothic" panose="020B0502020202020204" pitchFamily="34" charset="0"/>
              </a:rPr>
              <a:t>Essential Outcomes Covered </a:t>
            </a:r>
            <a:br>
              <a:rPr lang="en-GB" sz="1600" b="1" dirty="0">
                <a:latin typeface="Century Gothic" panose="020B0502020202020204" pitchFamily="34" charset="0"/>
              </a:rPr>
            </a:br>
            <a:br>
              <a:rPr lang="en-GB" sz="1600" b="1" dirty="0">
                <a:latin typeface="Century Gothic" panose="020B0502020202020204" pitchFamily="34" charset="0"/>
              </a:rPr>
            </a:br>
            <a:br>
              <a:rPr lang="en-GB" sz="1600" b="1" dirty="0">
                <a:latin typeface="Century Gothic" panose="020B0502020202020204" pitchFamily="34" charset="0"/>
              </a:rPr>
            </a:br>
            <a:br>
              <a:rPr lang="en-GB" sz="1600" b="1" dirty="0">
                <a:latin typeface="Century Gothic" panose="020B0502020202020204" pitchFamily="34" charset="0"/>
              </a:rPr>
            </a:br>
            <a:br>
              <a:rPr lang="en-GB" sz="1600" b="1" dirty="0">
                <a:latin typeface="Century Gothic" panose="020B0502020202020204" pitchFamily="34" charset="0"/>
              </a:rPr>
            </a:br>
            <a:endParaRPr lang="en-GB" sz="1600" b="1" dirty="0">
              <a:latin typeface="Century Gothic" panose="020B0502020202020204"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134849095"/>
              </p:ext>
            </p:extLst>
          </p:nvPr>
        </p:nvGraphicFramePr>
        <p:xfrm>
          <a:off x="416718" y="1230140"/>
          <a:ext cx="6062662" cy="7836162"/>
        </p:xfrm>
        <a:graphic>
          <a:graphicData uri="http://schemas.openxmlformats.org/drawingml/2006/table">
            <a:tbl>
              <a:tblPr firstRow="1" bandRow="1">
                <a:tableStyleId>{5C22544A-7EE6-4342-B048-85BDC9FD1C3A}</a:tableStyleId>
              </a:tblPr>
              <a:tblGrid>
                <a:gridCol w="1319212">
                  <a:extLst>
                    <a:ext uri="{9D8B030D-6E8A-4147-A177-3AD203B41FA5}">
                      <a16:colId xmlns:a16="http://schemas.microsoft.com/office/drawing/2014/main" val="3968296848"/>
                    </a:ext>
                  </a:extLst>
                </a:gridCol>
                <a:gridCol w="4743450">
                  <a:extLst>
                    <a:ext uri="{9D8B030D-6E8A-4147-A177-3AD203B41FA5}">
                      <a16:colId xmlns:a16="http://schemas.microsoft.com/office/drawing/2014/main" val="187975253"/>
                    </a:ext>
                  </a:extLst>
                </a:gridCol>
              </a:tblGrid>
              <a:tr h="437927">
                <a:tc>
                  <a:txBody>
                    <a:bodyPr/>
                    <a:lstStyle/>
                    <a:p>
                      <a:r>
                        <a:rPr lang="en-GB" sz="2000" dirty="0">
                          <a:latin typeface="Century Gothic" panose="020B0502020202020204" pitchFamily="34" charset="0"/>
                        </a:rPr>
                        <a:t>Subject</a:t>
                      </a:r>
                    </a:p>
                  </a:txBody>
                  <a:tcPr/>
                </a:tc>
                <a:tc>
                  <a:txBody>
                    <a:bodyPr/>
                    <a:lstStyle/>
                    <a:p>
                      <a:r>
                        <a:rPr lang="en-GB" sz="2000" dirty="0">
                          <a:latin typeface="Century Gothic" panose="020B0502020202020204" pitchFamily="34" charset="0"/>
                        </a:rPr>
                        <a:t>Milestone</a:t>
                      </a:r>
                    </a:p>
                  </a:txBody>
                  <a:tcPr/>
                </a:tc>
                <a:extLst>
                  <a:ext uri="{0D108BD9-81ED-4DB2-BD59-A6C34878D82A}">
                    <a16:rowId xmlns:a16="http://schemas.microsoft.com/office/drawing/2014/main" val="2171805527"/>
                  </a:ext>
                </a:extLst>
              </a:tr>
              <a:tr h="6683267">
                <a:tc>
                  <a:txBody>
                    <a:bodyPr/>
                    <a:lstStyle/>
                    <a:p>
                      <a:r>
                        <a:rPr lang="en-GB" dirty="0">
                          <a:latin typeface="Century Gothic" panose="020B0502020202020204" pitchFamily="34" charset="0"/>
                        </a:rPr>
                        <a:t>History</a:t>
                      </a:r>
                    </a:p>
                  </a:txBody>
                  <a:tcPr/>
                </a:tc>
                <a:tc>
                  <a:txBody>
                    <a:bodyPr/>
                    <a:lstStyle/>
                    <a:p>
                      <a:r>
                        <a:rPr lang="en-GB" sz="1200" dirty="0">
                          <a:latin typeface="Century Gothic" panose="020B0502020202020204" pitchFamily="34" charset="0"/>
                        </a:rPr>
                        <a:t>• Use sources of evidence to deduce information about the past.</a:t>
                      </a:r>
                      <a:br>
                        <a:rPr lang="en-GB" sz="1200" dirty="0">
                          <a:latin typeface="Century Gothic" panose="020B0502020202020204" pitchFamily="34" charset="0"/>
                        </a:rPr>
                      </a:br>
                      <a:r>
                        <a:rPr lang="en-GB" sz="1200" dirty="0">
                          <a:latin typeface="Century Gothic" panose="020B0502020202020204" pitchFamily="34" charset="0"/>
                        </a:rPr>
                        <a:t>• Select suitable sources of evidence, giving reasons for choices.</a:t>
                      </a:r>
                      <a:br>
                        <a:rPr lang="en-GB" sz="1200" dirty="0">
                          <a:latin typeface="Century Gothic" panose="020B0502020202020204" pitchFamily="34" charset="0"/>
                        </a:rPr>
                      </a:br>
                      <a:r>
                        <a:rPr lang="en-GB" sz="1200" dirty="0">
                          <a:latin typeface="Century Gothic" panose="020B0502020202020204" pitchFamily="34" charset="0"/>
                        </a:rPr>
                        <a:t>• Use sources of information to form testable hypotheses about the past.</a:t>
                      </a:r>
                      <a:br>
                        <a:rPr lang="en-GB" sz="1200" dirty="0">
                          <a:latin typeface="Century Gothic" panose="020B0502020202020204" pitchFamily="34" charset="0"/>
                        </a:rPr>
                      </a:br>
                      <a:r>
                        <a:rPr lang="en-GB" sz="1200" dirty="0">
                          <a:latin typeface="Century Gothic" panose="020B0502020202020204" pitchFamily="34" charset="0"/>
                        </a:rPr>
                        <a:t>• Seek out and analyse a wide range of evidence in order to justify claims about the past.</a:t>
                      </a:r>
                      <a:br>
                        <a:rPr lang="en-GB" sz="1200" dirty="0">
                          <a:latin typeface="Century Gothic" panose="020B0502020202020204" pitchFamily="34" charset="0"/>
                        </a:rPr>
                      </a:br>
                      <a:r>
                        <a:rPr lang="en-GB" sz="1200" dirty="0">
                          <a:latin typeface="Century Gothic" panose="020B0502020202020204" pitchFamily="34" charset="0"/>
                        </a:rPr>
                        <a:t>• Show an awareness of the concept of propaganda and how historians must understand the social context of evidence studied.</a:t>
                      </a:r>
                      <a:br>
                        <a:rPr lang="en-GB" sz="1200" dirty="0">
                          <a:latin typeface="Century Gothic" panose="020B0502020202020204" pitchFamily="34" charset="0"/>
                        </a:rPr>
                      </a:br>
                      <a:r>
                        <a:rPr lang="en-GB" sz="1200" dirty="0">
                          <a:latin typeface="Century Gothic" panose="020B0502020202020204" pitchFamily="34" charset="0"/>
                        </a:rPr>
                        <a:t>• Understand that no single source of evidence gives the full answer to questions about the past.</a:t>
                      </a:r>
                      <a:br>
                        <a:rPr lang="en-GB" sz="1200" dirty="0">
                          <a:latin typeface="Century Gothic" panose="020B0502020202020204" pitchFamily="34" charset="0"/>
                        </a:rPr>
                      </a:br>
                      <a:r>
                        <a:rPr lang="en-GB" sz="1200" dirty="0">
                          <a:latin typeface="Century Gothic" panose="020B0502020202020204" pitchFamily="34" charset="0"/>
                        </a:rPr>
                        <a:t>• Refine lines of enquiry as appropriate.</a:t>
                      </a:r>
                      <a:br>
                        <a:rPr lang="en-GB" sz="1200" dirty="0">
                          <a:latin typeface="Century Gothic" panose="020B0502020202020204" pitchFamily="34" charset="0"/>
                        </a:rPr>
                      </a:br>
                      <a:r>
                        <a:rPr lang="en-GB" sz="1200" dirty="0">
                          <a:latin typeface="Century Gothic" panose="020B0502020202020204" pitchFamily="34" charset="0"/>
                        </a:rPr>
                        <a:t>• Identify continuity and change in the history of the locality of the school.</a:t>
                      </a:r>
                      <a:br>
                        <a:rPr lang="en-GB" sz="1200" dirty="0">
                          <a:latin typeface="Century Gothic" panose="020B0502020202020204" pitchFamily="34" charset="0"/>
                        </a:rPr>
                      </a:br>
                      <a:r>
                        <a:rPr lang="en-GB" sz="1200" dirty="0">
                          <a:latin typeface="Century Gothic" panose="020B0502020202020204" pitchFamily="34" charset="0"/>
                        </a:rPr>
                        <a:t>• Give a broad overview of life in Britain from medieval until the Tudor and Stuarts times.</a:t>
                      </a:r>
                      <a:br>
                        <a:rPr lang="en-GB" sz="1200" dirty="0">
                          <a:latin typeface="Century Gothic" panose="020B0502020202020204" pitchFamily="34" charset="0"/>
                        </a:rPr>
                      </a:br>
                      <a:r>
                        <a:rPr lang="en-GB" sz="1200" dirty="0">
                          <a:latin typeface="Century Gothic" panose="020B0502020202020204" pitchFamily="34" charset="0"/>
                        </a:rPr>
                        <a:t>• Describe the social, ethnic, cultural or religious diversity of past society.</a:t>
                      </a:r>
                      <a:br>
                        <a:rPr lang="en-GB" sz="1200" dirty="0">
                          <a:latin typeface="Century Gothic" panose="020B0502020202020204" pitchFamily="34" charset="0"/>
                        </a:rPr>
                      </a:br>
                      <a:r>
                        <a:rPr lang="en-GB" sz="1200" dirty="0">
                          <a:latin typeface="Century Gothic" panose="020B0502020202020204" pitchFamily="34" charset="0"/>
                        </a:rPr>
                        <a:t>• Describe the characteristic features of the past, including ideas, beliefs, attitudes and experiences of men, women and children.</a:t>
                      </a:r>
                      <a:br>
                        <a:rPr lang="en-GB" sz="1200" dirty="0">
                          <a:latin typeface="Century Gothic" panose="020B0502020202020204" pitchFamily="34" charset="0"/>
                        </a:rPr>
                      </a:br>
                      <a:r>
                        <a:rPr lang="en-GB" sz="1200" dirty="0">
                          <a:latin typeface="Century Gothic" panose="020B0502020202020204" pitchFamily="34" charset="0"/>
                        </a:rPr>
                        <a:t>• Describe the main changes in a period of history (using terms such as: social, religious, political, technological and cultural).</a:t>
                      </a:r>
                      <a:br>
                        <a:rPr lang="en-GB" sz="1200" dirty="0">
                          <a:latin typeface="Century Gothic" panose="020B0502020202020204" pitchFamily="34" charset="0"/>
                        </a:rPr>
                      </a:br>
                      <a:r>
                        <a:rPr lang="en-GB" sz="1200" dirty="0">
                          <a:latin typeface="Century Gothic" panose="020B0502020202020204" pitchFamily="34" charset="0"/>
                        </a:rPr>
                        <a:t>• Identify periods of rapid change in history and contrast them with times of relatively little change.</a:t>
                      </a:r>
                      <a:br>
                        <a:rPr lang="en-GB" sz="1200" dirty="0">
                          <a:latin typeface="Century Gothic" panose="020B0502020202020204" pitchFamily="34" charset="0"/>
                        </a:rPr>
                      </a:br>
                      <a:r>
                        <a:rPr lang="en-GB" sz="1200" dirty="0">
                          <a:latin typeface="Century Gothic" panose="020B0502020202020204" pitchFamily="34" charset="0"/>
                        </a:rPr>
                        <a:t>• Understand the concepts of continuity and change over time, representing them, along with evidence, on a time line.</a:t>
                      </a:r>
                      <a:br>
                        <a:rPr lang="en-GB" sz="1200" dirty="0">
                          <a:latin typeface="Century Gothic" panose="020B0502020202020204" pitchFamily="34" charset="0"/>
                        </a:rPr>
                      </a:br>
                      <a:r>
                        <a:rPr lang="en-GB" sz="1200" dirty="0">
                          <a:latin typeface="Century Gothic" panose="020B0502020202020204" pitchFamily="34" charset="0"/>
                        </a:rPr>
                        <a:t>• Use dates and terms accurately in describing events</a:t>
                      </a:r>
                      <a:br>
                        <a:rPr lang="en-GB" sz="1200" dirty="0">
                          <a:latin typeface="Century Gothic" panose="020B0502020202020204" pitchFamily="34" charset="0"/>
                        </a:rPr>
                      </a:br>
                      <a:r>
                        <a:rPr lang="en-GB" sz="1200" dirty="0">
                          <a:latin typeface="Century Gothic" panose="020B0502020202020204" pitchFamily="34" charset="0"/>
                        </a:rPr>
                        <a:t>• Use appropriate historical vocabulary to communicate, including: </a:t>
                      </a:r>
                      <a:br>
                        <a:rPr lang="en-GB" sz="1200" dirty="0">
                          <a:latin typeface="Century Gothic" panose="020B0502020202020204" pitchFamily="34" charset="0"/>
                        </a:rPr>
                      </a:br>
                      <a:r>
                        <a:rPr lang="en-GB" sz="1200" dirty="0">
                          <a:latin typeface="Century Gothic" panose="020B0502020202020204" pitchFamily="34" charset="0"/>
                        </a:rPr>
                        <a:t>    • dates, time period, era, chronology, continuity, change, century, decade and legacy.</a:t>
                      </a:r>
                      <a:br>
                        <a:rPr lang="en-GB" sz="1200" dirty="0">
                          <a:latin typeface="Century Gothic" panose="020B0502020202020204" pitchFamily="34" charset="0"/>
                        </a:rPr>
                      </a:br>
                      <a:r>
                        <a:rPr lang="en-GB" sz="1200" dirty="0">
                          <a:latin typeface="Century Gothic" panose="020B0502020202020204" pitchFamily="34" charset="0"/>
                        </a:rPr>
                        <a:t>• Use literacy, numeracy and computing skills to a exceptional standard in order to</a:t>
                      </a:r>
                      <a:br>
                        <a:rPr lang="en-GB" sz="1200" dirty="0">
                          <a:latin typeface="Century Gothic" panose="020B0502020202020204" pitchFamily="34" charset="0"/>
                        </a:rPr>
                      </a:br>
                      <a:r>
                        <a:rPr lang="en-GB" sz="1200" dirty="0">
                          <a:latin typeface="Century Gothic" panose="020B0502020202020204" pitchFamily="34" charset="0"/>
                        </a:rPr>
                        <a:t>• Use original ways to present information and ideas.</a:t>
                      </a:r>
                    </a:p>
                  </a:txBody>
                  <a:tcPr/>
                </a:tc>
                <a:extLst>
                  <a:ext uri="{0D108BD9-81ED-4DB2-BD59-A6C34878D82A}">
                    <a16:rowId xmlns:a16="http://schemas.microsoft.com/office/drawing/2014/main" val="677294665"/>
                  </a:ext>
                </a:extLst>
              </a:tr>
              <a:tr h="357355">
                <a:tc>
                  <a:txBody>
                    <a:bodyPr/>
                    <a:lstStyle/>
                    <a:p>
                      <a:endParaRPr lang="en-GB" dirty="0">
                        <a:latin typeface="Century Gothic" panose="020B0502020202020204" pitchFamily="34" charset="0"/>
                      </a:endParaRPr>
                    </a:p>
                  </a:txBody>
                  <a:tcPr/>
                </a:tc>
                <a:tc>
                  <a:txBody>
                    <a:bodyPr/>
                    <a:lstStyle/>
                    <a:p>
                      <a:pPr marL="171450" indent="-171450">
                        <a:buFont typeface="Arial" panose="020B0604020202020204" pitchFamily="34" charset="0"/>
                        <a:buChar char="•"/>
                      </a:pPr>
                      <a:endParaRPr lang="en-GB" sz="1200" dirty="0">
                        <a:latin typeface="Century Gothic" panose="020B0502020202020204" pitchFamily="34" charset="0"/>
                      </a:endParaRPr>
                    </a:p>
                  </a:txBody>
                  <a:tcPr/>
                </a:tc>
                <a:extLst>
                  <a:ext uri="{0D108BD9-81ED-4DB2-BD59-A6C34878D82A}">
                    <a16:rowId xmlns:a16="http://schemas.microsoft.com/office/drawing/2014/main" val="868204830"/>
                  </a:ext>
                </a:extLst>
              </a:tr>
            </a:tbl>
          </a:graphicData>
        </a:graphic>
      </p:graphicFrame>
      <p:sp>
        <p:nvSpPr>
          <p:cNvPr id="6" name="Footer Placeholder 5"/>
          <p:cNvSpPr>
            <a:spLocks noGrp="1"/>
          </p:cNvSpPr>
          <p:nvPr>
            <p:ph type="ftr" sz="quarter" idx="11"/>
          </p:nvPr>
        </p:nvSpPr>
        <p:spPr>
          <a:xfrm>
            <a:off x="1924050" y="9185098"/>
            <a:ext cx="3195638" cy="527403"/>
          </a:xfrm>
        </p:spPr>
        <p:txBody>
          <a:bodyPr/>
          <a:lstStyle/>
          <a:p>
            <a:r>
              <a:rPr lang="en-GB" sz="1800" b="1" dirty="0">
                <a:solidFill>
                  <a:schemeClr val="accent1">
                    <a:lumMod val="75000"/>
                  </a:schemeClr>
                </a:solidFill>
                <a:latin typeface="Century Gothic" panose="020B0502020202020204" pitchFamily="34" charset="0"/>
              </a:rPr>
              <a:t>Create  Explore  Discover</a:t>
            </a:r>
          </a:p>
        </p:txBody>
      </p:sp>
    </p:spTree>
    <p:extLst>
      <p:ext uri="{BB962C8B-B14F-4D97-AF65-F5344CB8AC3E}">
        <p14:creationId xmlns:p14="http://schemas.microsoft.com/office/powerpoint/2010/main" val="4145378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63749" y="127042"/>
            <a:ext cx="1540117" cy="262829"/>
          </a:xfrm>
          <a:prstGeom prst="rect">
            <a:avLst/>
          </a:prstGeom>
          <a:noFill/>
        </p:spPr>
        <p:txBody>
          <a:bodyPr wrap="square" rtlCol="0">
            <a:spAutoFit/>
          </a:bodyPr>
          <a:lstStyle/>
          <a:p>
            <a:r>
              <a:rPr lang="en-GB" sz="1108" b="1" u="sng" dirty="0">
                <a:latin typeface="Century Gothic" panose="020B0502020202020204" pitchFamily="34" charset="0"/>
              </a:rPr>
              <a:t>Topic Overview</a:t>
            </a:r>
          </a:p>
        </p:txBody>
      </p:sp>
      <p:sp>
        <p:nvSpPr>
          <p:cNvPr id="9" name="TextBox 8"/>
          <p:cNvSpPr txBox="1"/>
          <p:nvPr/>
        </p:nvSpPr>
        <p:spPr>
          <a:xfrm>
            <a:off x="2014572" y="461583"/>
            <a:ext cx="2820416" cy="859210"/>
          </a:xfrm>
          <a:prstGeom prst="rect">
            <a:avLst/>
          </a:prstGeom>
          <a:solidFill>
            <a:schemeClr val="accent1"/>
          </a:solidFill>
          <a:ln>
            <a:solidFill>
              <a:schemeClr val="tx1"/>
            </a:solidFill>
          </a:ln>
        </p:spPr>
        <p:txBody>
          <a:bodyPr wrap="square" rtlCol="0">
            <a:spAutoFit/>
          </a:bodyPr>
          <a:lstStyle/>
          <a:p>
            <a:pPr algn="ctr"/>
            <a:r>
              <a:rPr lang="en-GB" sz="1246" b="1" dirty="0">
                <a:latin typeface="Century Gothic" panose="020B0502020202020204" pitchFamily="34" charset="0"/>
              </a:rPr>
              <a:t>At the Abbey</a:t>
            </a:r>
          </a:p>
          <a:p>
            <a:pPr algn="ctr"/>
            <a:endParaRPr lang="en-GB" sz="1246" b="1" dirty="0">
              <a:latin typeface="Century Gothic" panose="020B0502020202020204" pitchFamily="34" charset="0"/>
            </a:endParaRPr>
          </a:p>
          <a:p>
            <a:pPr algn="ctr"/>
            <a:r>
              <a:rPr lang="en-GB" sz="1246" b="1" dirty="0">
                <a:latin typeface="Century Gothic" panose="020B0502020202020204" pitchFamily="34" charset="0"/>
              </a:rPr>
              <a:t>Curriculum Driver: History</a:t>
            </a:r>
          </a:p>
          <a:p>
            <a:pPr algn="ctr"/>
            <a:endParaRPr lang="en-GB" sz="1246" b="1" dirty="0">
              <a:latin typeface="Century Gothic" panose="020B0502020202020204" pitchFamily="34" charset="0"/>
            </a:endParaRPr>
          </a:p>
        </p:txBody>
      </p:sp>
      <p:sp>
        <p:nvSpPr>
          <p:cNvPr id="10" name="TextBox 9"/>
          <p:cNvSpPr txBox="1"/>
          <p:nvPr/>
        </p:nvSpPr>
        <p:spPr>
          <a:xfrm>
            <a:off x="258261" y="7901660"/>
            <a:ext cx="6333039" cy="1732910"/>
          </a:xfrm>
          <a:prstGeom prst="rect">
            <a:avLst/>
          </a:prstGeom>
          <a:noFill/>
          <a:ln>
            <a:solidFill>
              <a:schemeClr val="tx1"/>
            </a:solidFill>
          </a:ln>
        </p:spPr>
        <p:txBody>
          <a:bodyPr wrap="square" rtlCol="0">
            <a:spAutoFit/>
          </a:bodyPr>
          <a:lstStyle/>
          <a:p>
            <a:r>
              <a:rPr lang="en-GB" sz="969" b="1" dirty="0">
                <a:latin typeface="Century Gothic" panose="020B0502020202020204" pitchFamily="34" charset="0"/>
              </a:rPr>
              <a:t>Linked Texts</a:t>
            </a:r>
          </a:p>
          <a:p>
            <a:endParaRPr lang="en-GB" sz="969" dirty="0"/>
          </a:p>
          <a:p>
            <a:endParaRPr lang="en-GB" sz="969" dirty="0"/>
          </a:p>
          <a:p>
            <a:endParaRPr lang="en-GB" sz="969" dirty="0"/>
          </a:p>
          <a:p>
            <a:endParaRPr lang="en-GB" sz="969" dirty="0"/>
          </a:p>
          <a:p>
            <a:endParaRPr lang="en-GB" sz="969" b="1" dirty="0">
              <a:latin typeface="Century Gothic" panose="020B0502020202020204" pitchFamily="34" charset="0"/>
            </a:endParaRPr>
          </a:p>
          <a:p>
            <a:endParaRPr lang="en-GB" sz="969" b="1" dirty="0">
              <a:latin typeface="Century Gothic" panose="020B0502020202020204" pitchFamily="34" charset="0"/>
            </a:endParaRPr>
          </a:p>
          <a:p>
            <a:endParaRPr lang="en-GB" sz="969" b="1" dirty="0">
              <a:latin typeface="Century Gothic" panose="020B0502020202020204" pitchFamily="34" charset="0"/>
            </a:endParaRPr>
          </a:p>
          <a:p>
            <a:endParaRPr lang="en-GB" sz="969" dirty="0"/>
          </a:p>
          <a:p>
            <a:endParaRPr lang="en-GB" sz="969" dirty="0"/>
          </a:p>
          <a:p>
            <a:endParaRPr lang="en-GB" sz="969" dirty="0"/>
          </a:p>
        </p:txBody>
      </p:sp>
      <p:sp>
        <p:nvSpPr>
          <p:cNvPr id="12" name="TextBox 11"/>
          <p:cNvSpPr txBox="1"/>
          <p:nvPr/>
        </p:nvSpPr>
        <p:spPr>
          <a:xfrm>
            <a:off x="269598" y="3608095"/>
            <a:ext cx="2264052" cy="2381678"/>
          </a:xfrm>
          <a:prstGeom prst="rect">
            <a:avLst/>
          </a:prstGeom>
          <a:noFill/>
          <a:ln>
            <a:solidFill>
              <a:schemeClr val="tx1"/>
            </a:solidFill>
          </a:ln>
        </p:spPr>
        <p:txBody>
          <a:bodyPr wrap="square" rtlCol="0">
            <a:spAutoFit/>
          </a:bodyPr>
          <a:lstStyle/>
          <a:p>
            <a:r>
              <a:rPr lang="en-GB" sz="969" b="1" dirty="0">
                <a:latin typeface="Century Gothic" panose="020B0502020202020204" pitchFamily="34" charset="0"/>
              </a:rPr>
              <a:t>Free Writing Stimulus</a:t>
            </a:r>
          </a:p>
          <a:p>
            <a:r>
              <a:rPr lang="en-GB" sz="1000" dirty="0">
                <a:latin typeface="Century Gothic" pitchFamily="34" charset="0"/>
              </a:rPr>
              <a:t>Children will also write a recount of their trip to Kirkstall Abbey. However, this could be done through a variety of ways:</a:t>
            </a:r>
          </a:p>
          <a:p>
            <a:r>
              <a:rPr lang="en-GB" sz="1000" dirty="0">
                <a:latin typeface="Century Gothic" pitchFamily="34" charset="0"/>
              </a:rPr>
              <a:t>It could be a newspaper article, diary extract, poem, recount, letter. Children will have a variety of photographs as memory joggers to help remember and sequence the events before they begin to write. </a:t>
            </a:r>
            <a:endParaRPr lang="en-GB" sz="969" dirty="0"/>
          </a:p>
          <a:p>
            <a:endParaRPr lang="en-GB" sz="969" dirty="0"/>
          </a:p>
          <a:p>
            <a:endParaRPr lang="en-GB" sz="969" dirty="0"/>
          </a:p>
          <a:p>
            <a:endParaRPr lang="en-GB" sz="969" dirty="0"/>
          </a:p>
        </p:txBody>
      </p:sp>
      <p:sp>
        <p:nvSpPr>
          <p:cNvPr id="13" name="TextBox 12"/>
          <p:cNvSpPr txBox="1"/>
          <p:nvPr/>
        </p:nvSpPr>
        <p:spPr>
          <a:xfrm>
            <a:off x="258261" y="1421918"/>
            <a:ext cx="6333039" cy="2125967"/>
          </a:xfrm>
          <a:prstGeom prst="rect">
            <a:avLst/>
          </a:prstGeom>
          <a:noFill/>
          <a:ln>
            <a:solidFill>
              <a:schemeClr val="tx1"/>
            </a:solidFill>
          </a:ln>
        </p:spPr>
        <p:txBody>
          <a:bodyPr wrap="square" rtlCol="0">
            <a:spAutoFit/>
          </a:bodyPr>
          <a:lstStyle/>
          <a:p>
            <a:r>
              <a:rPr lang="en-GB" sz="969" b="1" dirty="0">
                <a:latin typeface="Century Gothic" panose="020B0502020202020204" pitchFamily="34" charset="0"/>
              </a:rPr>
              <a:t>History Coverage (Main Focus)</a:t>
            </a:r>
          </a:p>
          <a:p>
            <a:r>
              <a:rPr lang="en-GB" sz="1000" dirty="0">
                <a:latin typeface="Century Gothic" panose="020B0502020202020204" pitchFamily="34" charset="0"/>
              </a:rPr>
              <a:t>Children will be given a range of evidence about the life in the abbey and must make reasoned arguments and deductions based on this, as to what life was like in the past. A similar activity will be presented to the </a:t>
            </a:r>
            <a:r>
              <a:rPr lang="en-GB" sz="1000" dirty="0" err="1">
                <a:latin typeface="Century Gothic" panose="020B0502020202020204" pitchFamily="34" charset="0"/>
              </a:rPr>
              <a:t>chn</a:t>
            </a:r>
            <a:r>
              <a:rPr lang="en-GB" sz="1000" dirty="0">
                <a:latin typeface="Century Gothic" panose="020B0502020202020204" pitchFamily="34" charset="0"/>
              </a:rPr>
              <a:t> regarding Henry </a:t>
            </a:r>
            <a:r>
              <a:rPr lang="en-GB" sz="1000" dirty="0" err="1">
                <a:latin typeface="Century Gothic" panose="020B0502020202020204" pitchFamily="34" charset="0"/>
              </a:rPr>
              <a:t>Viiii</a:t>
            </a:r>
            <a:r>
              <a:rPr lang="en-GB" sz="1000" dirty="0">
                <a:latin typeface="Century Gothic" panose="020B0502020202020204" pitchFamily="34" charset="0"/>
              </a:rPr>
              <a:t> and </a:t>
            </a:r>
            <a:r>
              <a:rPr lang="en-GB" sz="1000" dirty="0" err="1">
                <a:latin typeface="Century Gothic" panose="020B0502020202020204" pitchFamily="34" charset="0"/>
              </a:rPr>
              <a:t>chn</a:t>
            </a:r>
            <a:r>
              <a:rPr lang="en-GB" sz="1000" dirty="0">
                <a:latin typeface="Century Gothic" panose="020B0502020202020204" pitchFamily="34" charset="0"/>
              </a:rPr>
              <a:t> must draw their own conclusions based on the evidence presented. </a:t>
            </a:r>
            <a:r>
              <a:rPr lang="en-GB" sz="1000" dirty="0" err="1">
                <a:latin typeface="Century Gothic" panose="020B0502020202020204" pitchFamily="34" charset="0"/>
              </a:rPr>
              <a:t>Chn</a:t>
            </a:r>
            <a:r>
              <a:rPr lang="en-GB" sz="1000" dirty="0">
                <a:latin typeface="Century Gothic" panose="020B0502020202020204" pitchFamily="34" charset="0"/>
              </a:rPr>
              <a:t> can question the evidence and its source but must suggest (and then research) alternative forms of evidence. </a:t>
            </a:r>
          </a:p>
          <a:p>
            <a:r>
              <a:rPr lang="en-GB" sz="1000" dirty="0" err="1">
                <a:latin typeface="Century Gothic" panose="020B0502020202020204" pitchFamily="34" charset="0"/>
              </a:rPr>
              <a:t>Chn</a:t>
            </a:r>
            <a:r>
              <a:rPr lang="en-GB" sz="1000" dirty="0">
                <a:latin typeface="Century Gothic" panose="020B0502020202020204" pitchFamily="34" charset="0"/>
              </a:rPr>
              <a:t> will create a general timeline of the main events of the Tudor period  and look at the significance of them. Exploring the main changes in the period with regard to  the social, ethnic, cultural or religious diversity of the time. </a:t>
            </a:r>
          </a:p>
          <a:p>
            <a:r>
              <a:rPr lang="en-GB" sz="1000" dirty="0">
                <a:latin typeface="Century Gothic" panose="020B0502020202020204" pitchFamily="34" charset="0"/>
              </a:rPr>
              <a:t>The </a:t>
            </a:r>
            <a:r>
              <a:rPr lang="en-GB" sz="1000" dirty="0" err="1">
                <a:latin typeface="Century Gothic" panose="020B0502020202020204" pitchFamily="34" charset="0"/>
              </a:rPr>
              <a:t>chn</a:t>
            </a:r>
            <a:r>
              <a:rPr lang="en-GB" sz="1000" dirty="0">
                <a:latin typeface="Century Gothic" panose="020B0502020202020204" pitchFamily="34" charset="0"/>
              </a:rPr>
              <a:t> will present the information in a non-chronological report style through short burst writing activities to write about and show their understanding of: the main changes in the time period; the chronology of events and the legacy of the Tudors.</a:t>
            </a:r>
          </a:p>
          <a:p>
            <a:r>
              <a:rPr lang="en-GB" sz="1000" dirty="0">
                <a:latin typeface="Century Gothic" panose="020B0502020202020204" pitchFamily="34" charset="0"/>
              </a:rPr>
              <a:t>Children will create their own </a:t>
            </a:r>
            <a:r>
              <a:rPr lang="en-GB" sz="1000" dirty="0" err="1">
                <a:latin typeface="Century Gothic" panose="020B0502020202020204" pitchFamily="34" charset="0"/>
              </a:rPr>
              <a:t>own</a:t>
            </a:r>
            <a:r>
              <a:rPr lang="en-GB" sz="1000" dirty="0">
                <a:latin typeface="Century Gothic" panose="020B0502020202020204" pitchFamily="34" charset="0"/>
              </a:rPr>
              <a:t> </a:t>
            </a:r>
            <a:r>
              <a:rPr lang="en-GB" sz="1000" dirty="0" err="1">
                <a:latin typeface="Century Gothic" panose="020B0502020202020204" pitchFamily="34" charset="0"/>
              </a:rPr>
              <a:t>tudor</a:t>
            </a:r>
            <a:r>
              <a:rPr lang="en-GB" sz="1000" dirty="0">
                <a:latin typeface="Century Gothic" panose="020B0502020202020204" pitchFamily="34" charset="0"/>
              </a:rPr>
              <a:t> houses linked to their learning about daily </a:t>
            </a:r>
            <a:r>
              <a:rPr lang="en-GB" sz="1000" dirty="0" err="1">
                <a:latin typeface="Century Gothic" panose="020B0502020202020204" pitchFamily="34" charset="0"/>
              </a:rPr>
              <a:t>tudor</a:t>
            </a:r>
            <a:r>
              <a:rPr lang="en-GB" sz="1000" dirty="0">
                <a:latin typeface="Century Gothic" panose="020B0502020202020204" pitchFamily="34" charset="0"/>
              </a:rPr>
              <a:t> life. </a:t>
            </a:r>
            <a:endParaRPr lang="en-GB" sz="1246" dirty="0"/>
          </a:p>
        </p:txBody>
      </p:sp>
      <p:sp>
        <p:nvSpPr>
          <p:cNvPr id="14" name="TextBox 13"/>
          <p:cNvSpPr txBox="1"/>
          <p:nvPr/>
        </p:nvSpPr>
        <p:spPr>
          <a:xfrm>
            <a:off x="5343525" y="3608095"/>
            <a:ext cx="1246181" cy="2400657"/>
          </a:xfrm>
          <a:prstGeom prst="rect">
            <a:avLst/>
          </a:prstGeom>
          <a:noFill/>
          <a:ln>
            <a:solidFill>
              <a:schemeClr val="tx1"/>
            </a:solidFill>
          </a:ln>
        </p:spPr>
        <p:txBody>
          <a:bodyPr wrap="square" rtlCol="0">
            <a:spAutoFit/>
          </a:bodyPr>
          <a:lstStyle/>
          <a:p>
            <a:r>
              <a:rPr lang="en-GB" sz="1000" b="1" dirty="0">
                <a:latin typeface="Century Gothic" pitchFamily="34" charset="0"/>
              </a:rPr>
              <a:t>Trips and Experiences</a:t>
            </a:r>
          </a:p>
          <a:p>
            <a:r>
              <a:rPr lang="en-GB" sz="1000" dirty="0">
                <a:latin typeface="Century Gothic" pitchFamily="34" charset="0"/>
              </a:rPr>
              <a:t>The launch of the topic begins with an art day where children create their own </a:t>
            </a:r>
            <a:r>
              <a:rPr lang="en-GB" sz="1000" dirty="0" err="1">
                <a:latin typeface="Century Gothic" pitchFamily="34" charset="0"/>
              </a:rPr>
              <a:t>tudor</a:t>
            </a:r>
            <a:r>
              <a:rPr lang="en-GB" sz="1000" dirty="0">
                <a:latin typeface="Century Gothic" pitchFamily="34" charset="0"/>
              </a:rPr>
              <a:t> house.</a:t>
            </a:r>
          </a:p>
          <a:p>
            <a:r>
              <a:rPr lang="en-GB" sz="1000" dirty="0">
                <a:latin typeface="Century Gothic" pitchFamily="34" charset="0"/>
              </a:rPr>
              <a:t> </a:t>
            </a:r>
          </a:p>
          <a:p>
            <a:r>
              <a:rPr lang="en-GB" sz="1000" dirty="0">
                <a:latin typeface="Century Gothic" pitchFamily="34" charset="0"/>
              </a:rPr>
              <a:t>Children will visit Kirkstall Abbey.</a:t>
            </a:r>
          </a:p>
          <a:p>
            <a:endParaRPr lang="en-GB" sz="1000" dirty="0">
              <a:latin typeface="Century Gothic" pitchFamily="34" charset="0"/>
            </a:endParaRPr>
          </a:p>
          <a:p>
            <a:endParaRPr lang="en-GB" sz="1000" dirty="0">
              <a:latin typeface="Century Gothic" pitchFamily="34" charset="0"/>
            </a:endParaRPr>
          </a:p>
          <a:p>
            <a:endParaRPr lang="en-GB" sz="1000" dirty="0">
              <a:latin typeface="Century Gothic" pitchFamily="34" charset="0"/>
            </a:endParaRPr>
          </a:p>
          <a:p>
            <a:endParaRPr lang="en-GB" sz="1000" dirty="0">
              <a:latin typeface="Century Gothic" pitchFamily="34" charset="0"/>
            </a:endParaRPr>
          </a:p>
        </p:txBody>
      </p:sp>
      <p:sp>
        <p:nvSpPr>
          <p:cNvPr id="17" name="TextBox 16"/>
          <p:cNvSpPr txBox="1"/>
          <p:nvPr/>
        </p:nvSpPr>
        <p:spPr>
          <a:xfrm>
            <a:off x="269598" y="6193557"/>
            <a:ext cx="6321702" cy="1164806"/>
          </a:xfrm>
          <a:prstGeom prst="rect">
            <a:avLst/>
          </a:prstGeom>
          <a:noFill/>
          <a:ln>
            <a:solidFill>
              <a:schemeClr val="tx1"/>
            </a:solidFill>
          </a:ln>
        </p:spPr>
        <p:txBody>
          <a:bodyPr wrap="square" rtlCol="0">
            <a:spAutoFit/>
          </a:bodyPr>
          <a:lstStyle/>
          <a:p>
            <a:r>
              <a:rPr lang="en-GB" sz="969" b="1" dirty="0">
                <a:latin typeface="Century Gothic" panose="020B0502020202020204" pitchFamily="34" charset="0"/>
              </a:rPr>
              <a:t>Other subject Coverage</a:t>
            </a:r>
          </a:p>
          <a:p>
            <a:r>
              <a:rPr lang="en-GB" sz="1000" dirty="0">
                <a:latin typeface="Century Gothic" panose="020B0502020202020204" pitchFamily="34" charset="0"/>
              </a:rPr>
              <a:t>Shared and Guided Reading- introduce a range of period poetry- Highwayman, the raven. Children to explore the genre. During, writing sessions children will use the stimulus to recreate their own poems from this. </a:t>
            </a:r>
          </a:p>
          <a:p>
            <a:r>
              <a:rPr lang="en-GB" sz="1000" dirty="0">
                <a:latin typeface="Century Gothic" panose="020B0502020202020204" pitchFamily="34" charset="0"/>
              </a:rPr>
              <a:t>During the unit we will also look at mapping skills as Henry VIII’s relationships with foreign Queens sought strategic alliances and why this was. </a:t>
            </a:r>
          </a:p>
          <a:p>
            <a:r>
              <a:rPr lang="en-GB" sz="1000" dirty="0">
                <a:latin typeface="Century Gothic" panose="020B0502020202020204" pitchFamily="34" charset="0"/>
              </a:rPr>
              <a:t>Art- sketching of the abbey whilst we are at the abbey and creating </a:t>
            </a:r>
            <a:r>
              <a:rPr lang="en-GB" sz="1000" dirty="0" err="1">
                <a:latin typeface="Century Gothic" panose="020B0502020202020204" pitchFamily="34" charset="0"/>
              </a:rPr>
              <a:t>tudor</a:t>
            </a:r>
            <a:r>
              <a:rPr lang="en-GB" sz="1000" dirty="0">
                <a:latin typeface="Century Gothic" panose="020B0502020202020204" pitchFamily="34" charset="0"/>
              </a:rPr>
              <a:t> houses. </a:t>
            </a:r>
            <a:endParaRPr lang="en-GB" sz="969" b="1" dirty="0">
              <a:latin typeface="Century Gothic" panose="020B0502020202020204" pitchFamily="34" charset="0"/>
            </a:endParaRPr>
          </a:p>
        </p:txBody>
      </p:sp>
      <p:sp>
        <p:nvSpPr>
          <p:cNvPr id="15" name="TextBox 14"/>
          <p:cNvSpPr txBox="1"/>
          <p:nvPr/>
        </p:nvSpPr>
        <p:spPr>
          <a:xfrm>
            <a:off x="2605052" y="3598605"/>
            <a:ext cx="2671798" cy="2395912"/>
          </a:xfrm>
          <a:prstGeom prst="rect">
            <a:avLst/>
          </a:prstGeom>
          <a:noFill/>
          <a:ln>
            <a:solidFill>
              <a:schemeClr val="tx1"/>
            </a:solidFill>
          </a:ln>
        </p:spPr>
        <p:txBody>
          <a:bodyPr wrap="square" rtlCol="0">
            <a:spAutoFit/>
          </a:bodyPr>
          <a:lstStyle/>
          <a:p>
            <a:r>
              <a:rPr lang="en-GB" sz="969" b="1" dirty="0">
                <a:latin typeface="Century Gothic" panose="020B0502020202020204" pitchFamily="34" charset="0"/>
              </a:rPr>
              <a:t>Extended Writing Genres and Activities </a:t>
            </a:r>
            <a:r>
              <a:rPr lang="en-GB" sz="1000" dirty="0">
                <a:latin typeface="Century Gothic" pitchFamily="34" charset="0"/>
              </a:rPr>
              <a:t>The children will use their knowledge of Henry VIII and instruction writing to create a cure for the plague and test these instructions</a:t>
            </a:r>
          </a:p>
          <a:p>
            <a:endParaRPr lang="en-GB" sz="1000" dirty="0">
              <a:latin typeface="Century Gothic" pitchFamily="34" charset="0"/>
            </a:endParaRPr>
          </a:p>
          <a:p>
            <a:r>
              <a:rPr lang="en-GB" sz="1000" dirty="0">
                <a:latin typeface="Century Gothic" pitchFamily="34" charset="0"/>
              </a:rPr>
              <a:t>Through a series of short burst writing opportunities, the children will explain the main changes of the period and the legacy of the Tudors.</a:t>
            </a:r>
          </a:p>
          <a:p>
            <a:endParaRPr lang="en-GB" sz="1000" dirty="0">
              <a:latin typeface="Century Gothic" pitchFamily="34" charset="0"/>
            </a:endParaRPr>
          </a:p>
          <a:p>
            <a:endParaRPr lang="en-GB" sz="1000" dirty="0">
              <a:latin typeface="Century Gothic" pitchFamily="34" charset="0"/>
            </a:endParaRPr>
          </a:p>
          <a:p>
            <a:endParaRPr lang="en-GB" sz="1000" dirty="0">
              <a:latin typeface="Century Gothic" pitchFamily="34" charset="0"/>
            </a:endParaRPr>
          </a:p>
          <a:p>
            <a:endParaRPr lang="en-GB" sz="1000" dirty="0">
              <a:latin typeface="Century Gothic" pitchFamily="34" charset="0"/>
            </a:endParaRPr>
          </a:p>
          <a:p>
            <a:endParaRPr lang="en-GB" sz="1000" dirty="0">
              <a:latin typeface="Century Gothic" pitchFamily="34" charset="0"/>
            </a:endParaRPr>
          </a:p>
        </p:txBody>
      </p:sp>
      <p:sp>
        <p:nvSpPr>
          <p:cNvPr id="18" name="TextBox 17"/>
          <p:cNvSpPr txBox="1"/>
          <p:nvPr/>
        </p:nvSpPr>
        <p:spPr>
          <a:xfrm>
            <a:off x="240925" y="448756"/>
            <a:ext cx="1606634" cy="1164806"/>
          </a:xfrm>
          <a:prstGeom prst="rect">
            <a:avLst/>
          </a:prstGeom>
          <a:noFill/>
          <a:ln>
            <a:solidFill>
              <a:schemeClr val="tx1"/>
            </a:solidFill>
          </a:ln>
        </p:spPr>
        <p:txBody>
          <a:bodyPr wrap="square" rtlCol="0">
            <a:spAutoFit/>
          </a:bodyPr>
          <a:lstStyle/>
          <a:p>
            <a:r>
              <a:rPr lang="en-GB" sz="969" b="1" dirty="0">
                <a:latin typeface="Century Gothic" panose="020B0502020202020204" pitchFamily="34" charset="0"/>
              </a:rPr>
              <a:t>Topic Hook</a:t>
            </a:r>
          </a:p>
          <a:p>
            <a:r>
              <a:rPr lang="en-GB" sz="1000" dirty="0">
                <a:latin typeface="Century Gothic" panose="020B0502020202020204" pitchFamily="34" charset="0"/>
              </a:rPr>
              <a:t>Make </a:t>
            </a:r>
            <a:r>
              <a:rPr lang="en-GB" sz="1000" dirty="0" err="1">
                <a:latin typeface="Century Gothic" panose="020B0502020202020204" pitchFamily="34" charset="0"/>
              </a:rPr>
              <a:t>tudor</a:t>
            </a:r>
            <a:r>
              <a:rPr lang="en-GB" sz="1000" dirty="0">
                <a:latin typeface="Century Gothic" panose="020B0502020202020204" pitchFamily="34" charset="0"/>
              </a:rPr>
              <a:t> houses as a 3D model and paint these.</a:t>
            </a:r>
          </a:p>
          <a:p>
            <a:r>
              <a:rPr lang="en-GB" sz="1000" dirty="0">
                <a:latin typeface="Century Gothic" panose="020B0502020202020204" pitchFamily="34" charset="0"/>
              </a:rPr>
              <a:t>Tudor art to create </a:t>
            </a:r>
            <a:r>
              <a:rPr lang="en-GB" sz="1000" dirty="0" err="1">
                <a:latin typeface="Century Gothic" panose="020B0502020202020204" pitchFamily="34" charset="0"/>
              </a:rPr>
              <a:t>timetline</a:t>
            </a:r>
            <a:r>
              <a:rPr lang="en-GB" sz="1000" dirty="0">
                <a:latin typeface="Century Gothic" panose="020B0502020202020204" pitchFamily="34" charset="0"/>
              </a:rPr>
              <a:t>.</a:t>
            </a:r>
          </a:p>
          <a:p>
            <a:r>
              <a:rPr lang="en-GB" sz="1000" dirty="0">
                <a:latin typeface="Century Gothic" panose="020B0502020202020204" pitchFamily="34" charset="0"/>
              </a:rPr>
              <a:t> </a:t>
            </a:r>
            <a:endParaRPr lang="en-GB" sz="969" dirty="0"/>
          </a:p>
        </p:txBody>
      </p:sp>
      <p:sp>
        <p:nvSpPr>
          <p:cNvPr id="19" name="TextBox 18"/>
          <p:cNvSpPr txBox="1"/>
          <p:nvPr/>
        </p:nvSpPr>
        <p:spPr>
          <a:xfrm>
            <a:off x="4983072" y="448757"/>
            <a:ext cx="1606634" cy="861774"/>
          </a:xfrm>
          <a:prstGeom prst="rect">
            <a:avLst/>
          </a:prstGeom>
          <a:noFill/>
          <a:ln>
            <a:solidFill>
              <a:schemeClr val="tx1"/>
            </a:solidFill>
          </a:ln>
        </p:spPr>
        <p:txBody>
          <a:bodyPr wrap="square" rtlCol="0">
            <a:spAutoFit/>
          </a:bodyPr>
          <a:lstStyle/>
          <a:p>
            <a:r>
              <a:rPr lang="en-GB" sz="1000" b="1" dirty="0">
                <a:latin typeface="Century Gothic" panose="020B0502020202020204" pitchFamily="34" charset="0"/>
              </a:rPr>
              <a:t>Topic Outcome:</a:t>
            </a:r>
          </a:p>
          <a:p>
            <a:endParaRPr lang="en-GB" sz="800" dirty="0">
              <a:latin typeface="Century Gothic" panose="020B0502020202020204" pitchFamily="34" charset="0"/>
            </a:endParaRPr>
          </a:p>
          <a:p>
            <a:r>
              <a:rPr lang="en-GB" sz="800" dirty="0">
                <a:latin typeface="Century Gothic" panose="020B0502020202020204" pitchFamily="34" charset="0"/>
              </a:rPr>
              <a:t>Trip to the abbey at Kirkstall and to apply the knowledge they have learnt throughout the topic. </a:t>
            </a:r>
            <a:endParaRPr lang="en-GB" sz="969" dirty="0"/>
          </a:p>
        </p:txBody>
      </p:sp>
      <p:pic>
        <p:nvPicPr>
          <p:cNvPr id="2" name="Picture 1"/>
          <p:cNvPicPr>
            <a:picLocks noChangeAspect="1"/>
          </p:cNvPicPr>
          <p:nvPr/>
        </p:nvPicPr>
        <p:blipFill>
          <a:blip r:embed="rId2"/>
          <a:stretch>
            <a:fillRect/>
          </a:stretch>
        </p:blipFill>
        <p:spPr>
          <a:xfrm>
            <a:off x="4465569" y="8039099"/>
            <a:ext cx="1382781" cy="1518040"/>
          </a:xfrm>
          <a:prstGeom prst="rect">
            <a:avLst/>
          </a:prstGeom>
        </p:spPr>
      </p:pic>
      <p:pic>
        <p:nvPicPr>
          <p:cNvPr id="7" name="Picture 6"/>
          <p:cNvPicPr>
            <a:picLocks noChangeAspect="1"/>
          </p:cNvPicPr>
          <p:nvPr/>
        </p:nvPicPr>
        <p:blipFill>
          <a:blip r:embed="rId3"/>
          <a:stretch>
            <a:fillRect/>
          </a:stretch>
        </p:blipFill>
        <p:spPr>
          <a:xfrm>
            <a:off x="1168263" y="8039100"/>
            <a:ext cx="1724025" cy="1518039"/>
          </a:xfrm>
          <a:prstGeom prst="rect">
            <a:avLst/>
          </a:prstGeom>
        </p:spPr>
      </p:pic>
      <p:pic>
        <p:nvPicPr>
          <p:cNvPr id="11" name="Picture 10" descr="A picture containing food&#10;&#10;Description automatically generated">
            <a:extLst>
              <a:ext uri="{FF2B5EF4-FFF2-40B4-BE49-F238E27FC236}">
                <a16:creationId xmlns:a16="http://schemas.microsoft.com/office/drawing/2014/main" id="{26098692-6041-4A47-BB4A-8BF3FDFAEF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73325" y="7960643"/>
            <a:ext cx="1211207" cy="1614943"/>
          </a:xfrm>
          <a:prstGeom prst="rect">
            <a:avLst/>
          </a:prstGeom>
        </p:spPr>
      </p:pic>
    </p:spTree>
    <p:extLst>
      <p:ext uri="{BB962C8B-B14F-4D97-AF65-F5344CB8AC3E}">
        <p14:creationId xmlns:p14="http://schemas.microsoft.com/office/powerpoint/2010/main" val="32098161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351</TotalTime>
  <Words>442</Words>
  <Application>Microsoft Office PowerPoint</Application>
  <PresentationFormat>A4 Paper (210x297 mm)</PresentationFormat>
  <Paragraphs>55</Paragraphs>
  <Slides>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vt:i4>
      </vt:variant>
    </vt:vector>
  </HeadingPairs>
  <TitlesOfParts>
    <vt:vector size="9" baseType="lpstr">
      <vt:lpstr>Arial</vt:lpstr>
      <vt:lpstr>Calibri</vt:lpstr>
      <vt:lpstr>Calibri Light</vt:lpstr>
      <vt:lpstr>Century Gothic</vt:lpstr>
      <vt:lpstr>Office Theme</vt:lpstr>
      <vt:lpstr>Year 5 Spring 1 At the Abbey         Curriculum Driver:  History</vt:lpstr>
      <vt:lpstr>Year 5 Spring 1 – At the Abbey  Key Curriculum Driver: History  Other Curriculum Areas:   Rationale: At the Abbey will give children an in-depth insight into Tudor life. They will investigate as historians and develop an overview of Tudor life, including; social, ethnic, cultural or religious diversity, ideas, beliefs, attitudes and experiences – as stated in the National Curriculum.   By the end of this topic, most children will:  • Use sources of evidence to deduce information about the past. • Select suitable sources of evidence, giving reasons for choices. • Use sources of information to form testable hypotheses about the past. • Seek out and analyse a wide range of evidence in order to justify claims about the past. • Show an awareness of the concept of propaganda and how historians must understand the social context of evidence studied. • Understand that no single source of evidence gives the full answer to questions about the past. • Refine lines of enquiry as appropriate. • Identify continuity and change in the history of the locality of the school. • Give a broad overview of life in Britain from medieval until the Tudor and Stuarts times. • Describe the social, ethnic, cultural or religious diversity of past society. • Describe the characteristic features of the past, including ideas, beliefs, attitudes and experiences of men, women and children. • Describe the main changes in a period of history (using terms such as: social, religious, political, technological and cultural). • Identify periods of rapid change in history and contrast them with times of relatively little change. • Understand the concepts of continuity and change over time, representing them, along with evidence, on a time line. • Use dates and terms accurately in describing events • Use appropriate historical vocabulary to communicate, including:      • dates, time period, era, chronology, continuity, change, century, decade and legacy. • Use literacy, numeracy and computing skills to a exceptional standard in order to use original ways to present information and ideas.  Children’s knowledge will be shown by:  Extended Writing: An instruction text-How to create a medicine on how to cure the plague A Cinquain poem- based on the shared reading of Highwayman and other period poems. A meeting tale (Possibly linked to a significant person e.g. Henry VIII)  Purposeful Outcome – A trip to Kirkstall Abbey to accumulate learning  </vt:lpstr>
      <vt:lpstr>Year 5 Spring 1– At the Abbey Essential Outcomes Covered      </vt:lpstr>
      <vt:lpstr>PowerPoint Presentation</vt:lpstr>
    </vt:vector>
  </TitlesOfParts>
  <Company>Hunslet Carr Primary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Year 1  At the Doctors          Key Subject: Science</dc:title>
  <dc:creator>Kate Standish</dc:creator>
  <cp:lastModifiedBy>Leanne Brown</cp:lastModifiedBy>
  <cp:revision>48</cp:revision>
  <cp:lastPrinted>2018-09-04T07:13:21Z</cp:lastPrinted>
  <dcterms:created xsi:type="dcterms:W3CDTF">2018-07-04T20:22:24Z</dcterms:created>
  <dcterms:modified xsi:type="dcterms:W3CDTF">2020-01-07T13:52:01Z</dcterms:modified>
</cp:coreProperties>
</file>