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24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4062053-A4DF-4426-A056-3198BC358F63}" type="datetimeFigureOut">
              <a:rPr lang="en-GB" smtClean="0"/>
              <a:t>21/01/2020</a:t>
            </a:fld>
            <a:endParaRPr lang="en-GB"/>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571DFCF-C8A0-4647-A427-8D7B1E736731}" type="slidenum">
              <a:rPr lang="en-GB" smtClean="0"/>
              <a:t>‹#›</a:t>
            </a:fld>
            <a:endParaRPr lang="en-GB"/>
          </a:p>
        </p:txBody>
      </p:sp>
    </p:spTree>
    <p:extLst>
      <p:ext uri="{BB962C8B-B14F-4D97-AF65-F5344CB8AC3E}">
        <p14:creationId xmlns:p14="http://schemas.microsoft.com/office/powerpoint/2010/main" val="72777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41922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21899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90265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12866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2E5D3-B560-4AEC-8A7C-38C00D16DD7D}"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52227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2E5D3-B560-4AEC-8A7C-38C00D16DD7D}" type="datetimeFigureOut">
              <a:rPr lang="en-GB" smtClean="0"/>
              <a:t>21/01/2020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05142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2E5D3-B560-4AEC-8A7C-38C00D16DD7D}" type="datetimeFigureOut">
              <a:rPr lang="en-GB" smtClean="0"/>
              <a:t>21/01/2020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90463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2E5D3-B560-4AEC-8A7C-38C00D16DD7D}" type="datetimeFigureOut">
              <a:rPr lang="en-GB" smtClean="0"/>
              <a:t>21/01/2020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44416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2E5D3-B560-4AEC-8A7C-38C00D16DD7D}" type="datetimeFigureOut">
              <a:rPr lang="en-GB" smtClean="0"/>
              <a:t>21/01/2020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5582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21/01/2020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5242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21/01/2020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03877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882E5D3-B560-4AEC-8A7C-38C00D16DD7D}" type="datetimeFigureOut">
              <a:rPr lang="en-GB" smtClean="0"/>
              <a:t>21/01/2020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AF9964E-A788-4597-8F05-F0FA36739351}" type="slidenum">
              <a:rPr lang="en-GB" smtClean="0"/>
              <a:t>‹#›</a:t>
            </a:fld>
            <a:endParaRPr lang="en-GB"/>
          </a:p>
        </p:txBody>
      </p:sp>
    </p:spTree>
    <p:extLst>
      <p:ext uri="{BB962C8B-B14F-4D97-AF65-F5344CB8AC3E}">
        <p14:creationId xmlns:p14="http://schemas.microsoft.com/office/powerpoint/2010/main" val="2006705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934415"/>
            <a:ext cx="5915025" cy="1914702"/>
          </a:xfrm>
        </p:spPr>
        <p:txBody>
          <a:bodyPr anchor="t">
            <a:normAutofit fontScale="90000"/>
          </a:bodyPr>
          <a:lstStyle/>
          <a:p>
            <a:r>
              <a:rPr lang="en-GB" sz="4800" b="1" dirty="0">
                <a:solidFill>
                  <a:schemeClr val="accent1">
                    <a:lumMod val="75000"/>
                  </a:schemeClr>
                </a:solidFill>
                <a:latin typeface="Century Gothic" panose="020B0502020202020204" pitchFamily="34" charset="0"/>
              </a:rPr>
              <a:t>Year 2</a:t>
            </a:r>
            <a:br>
              <a:rPr lang="en-GB" sz="4800" b="1" dirty="0">
                <a:solidFill>
                  <a:schemeClr val="accent1">
                    <a:lumMod val="75000"/>
                  </a:schemeClr>
                </a:solidFill>
                <a:latin typeface="Century Gothic" panose="020B0502020202020204" pitchFamily="34" charset="0"/>
              </a:rPr>
            </a:br>
            <a:r>
              <a:rPr lang="en-GB" sz="4800" b="1" dirty="0">
                <a:solidFill>
                  <a:schemeClr val="accent1">
                    <a:lumMod val="75000"/>
                  </a:schemeClr>
                </a:solidFill>
                <a:latin typeface="Century Gothic" panose="020B0502020202020204" pitchFamily="34" charset="0"/>
              </a:rPr>
              <a:t>Spring 1</a:t>
            </a:r>
            <a:br>
              <a:rPr lang="en-GB" sz="4800" b="1" dirty="0">
                <a:solidFill>
                  <a:schemeClr val="accent1">
                    <a:lumMod val="75000"/>
                  </a:schemeClr>
                </a:solidFill>
                <a:latin typeface="Century Gothic" panose="020B0502020202020204" pitchFamily="34" charset="0"/>
              </a:rPr>
            </a:br>
            <a:r>
              <a:rPr lang="en-GB" sz="4800" b="1" dirty="0">
                <a:solidFill>
                  <a:schemeClr val="accent1">
                    <a:lumMod val="75000"/>
                  </a:schemeClr>
                </a:solidFill>
                <a:latin typeface="Century Gothic" panose="020B0502020202020204" pitchFamily="34" charset="0"/>
              </a:rPr>
              <a:t>On the High Seas</a:t>
            </a: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r>
              <a:rPr lang="en-GB" sz="4800" dirty="0">
                <a:latin typeface="Century Gothic" panose="020B0502020202020204" pitchFamily="34" charset="0"/>
              </a:rPr>
              <a:t>Curriculum Driver: </a:t>
            </a:r>
            <a:br>
              <a:rPr lang="en-GB" sz="4800" dirty="0">
                <a:latin typeface="Century Gothic" panose="020B0502020202020204" pitchFamily="34" charset="0"/>
              </a:rPr>
            </a:br>
            <a:r>
              <a:rPr lang="en-GB" sz="4800" dirty="0">
                <a:latin typeface="Century Gothic" panose="020B0502020202020204" pitchFamily="34" charset="0"/>
              </a:rPr>
              <a:t>History</a:t>
            </a:r>
          </a:p>
        </p:txBody>
      </p:sp>
      <p:sp>
        <p:nvSpPr>
          <p:cNvPr id="3" name="AutoShape 2" descr="Image result for tutankhamu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Footer Placeholder 5"/>
          <p:cNvSpPr>
            <a:spLocks noGrp="1"/>
          </p:cNvSpPr>
          <p:nvPr>
            <p:ph type="ftr" sz="quarter" idx="11"/>
          </p:nvPr>
        </p:nvSpPr>
        <p:spPr>
          <a:xfrm>
            <a:off x="1831180" y="9143297"/>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9" name="Picture 8">
            <a:extLst>
              <a:ext uri="{FF2B5EF4-FFF2-40B4-BE49-F238E27FC236}">
                <a16:creationId xmlns:a16="http://schemas.microsoft.com/office/drawing/2014/main" id="{6A65332D-81A4-4E01-B21A-33177DB9BA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2980" y="503378"/>
            <a:ext cx="1536725" cy="1592269"/>
          </a:xfrm>
          <a:prstGeom prst="rect">
            <a:avLst/>
          </a:prstGeom>
        </p:spPr>
      </p:pic>
      <p:pic>
        <p:nvPicPr>
          <p:cNvPr id="1026" name="Picture 2" descr="Image result for pirate ship">
            <a:extLst>
              <a:ext uri="{FF2B5EF4-FFF2-40B4-BE49-F238E27FC236}">
                <a16:creationId xmlns:a16="http://schemas.microsoft.com/office/drawing/2014/main" id="{79CA1625-030D-4115-9297-DFF1C2234D0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9399" y="3073400"/>
            <a:ext cx="3759200" cy="3759200"/>
          </a:xfrm>
          <a:prstGeom prst="rect">
            <a:avLst/>
          </a:prstGeom>
          <a:noFill/>
          <a:ln w="57150">
            <a:solidFill>
              <a:srgbClr val="00206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48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6" y="1028700"/>
            <a:ext cx="5915025" cy="8189270"/>
          </a:xfrm>
        </p:spPr>
        <p:txBody>
          <a:bodyPr anchor="t">
            <a:normAutofit/>
          </a:bodyPr>
          <a:lstStyle/>
          <a:p>
            <a:pPr marL="171450" indent="-171450">
              <a:buFont typeface="Arial" panose="020B0604020202020204" pitchFamily="34" charset="0"/>
              <a:buChar char="•"/>
            </a:pPr>
            <a:r>
              <a:rPr lang="en-GB" sz="2000" b="1" dirty="0">
                <a:solidFill>
                  <a:schemeClr val="accent1">
                    <a:lumMod val="75000"/>
                  </a:schemeClr>
                </a:solidFill>
                <a:latin typeface="Century Gothic" panose="020B0502020202020204" pitchFamily="34" charset="0"/>
              </a:rPr>
              <a:t>Year 2</a:t>
            </a:r>
            <a:br>
              <a:rPr lang="en-GB" sz="2000" b="1" dirty="0">
                <a:solidFill>
                  <a:schemeClr val="accent1">
                    <a:lumMod val="75000"/>
                  </a:schemeClr>
                </a:solidFill>
                <a:latin typeface="Century Gothic" panose="020B0502020202020204" pitchFamily="34" charset="0"/>
              </a:rPr>
            </a:br>
            <a:r>
              <a:rPr lang="en-GB" sz="2000" b="1" dirty="0">
                <a:solidFill>
                  <a:schemeClr val="accent1">
                    <a:lumMod val="75000"/>
                  </a:schemeClr>
                </a:solidFill>
                <a:latin typeface="Century Gothic" panose="020B0502020202020204" pitchFamily="34" charset="0"/>
              </a:rPr>
              <a:t>Spring 1 – On the High Seas</a:t>
            </a:r>
            <a:br>
              <a:rPr lang="en-GB" sz="2000" b="1" dirty="0">
                <a:solidFill>
                  <a:schemeClr val="accent1">
                    <a:lumMod val="75000"/>
                  </a:schemeClr>
                </a:solidFill>
                <a:latin typeface="Century Gothic" panose="020B0502020202020204" pitchFamily="34" charset="0"/>
              </a:rPr>
            </a:br>
            <a:br>
              <a:rPr lang="en-GB" sz="2000" b="1" dirty="0">
                <a:solidFill>
                  <a:schemeClr val="accent1">
                    <a:lumMod val="75000"/>
                  </a:schemeClr>
                </a:solidFill>
                <a:latin typeface="Century Gothic" panose="020B0502020202020204" pitchFamily="34" charset="0"/>
              </a:rPr>
            </a:br>
            <a:r>
              <a:rPr lang="en-GB" sz="1400" b="1" dirty="0">
                <a:latin typeface="Century Gothic" panose="020B0502020202020204" pitchFamily="34" charset="0"/>
              </a:rPr>
              <a:t>Key Curriculum Driver: </a:t>
            </a:r>
            <a:r>
              <a:rPr lang="en-GB" sz="1400" dirty="0">
                <a:latin typeface="Century Gothic" panose="020B0502020202020204" pitchFamily="34" charset="0"/>
              </a:rPr>
              <a:t>History</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Other Curriculum Areas: </a:t>
            </a:r>
            <a:r>
              <a:rPr lang="en-GB" sz="1400" dirty="0">
                <a:latin typeface="Century Gothic" panose="020B0502020202020204" pitchFamily="34" charset="0"/>
              </a:rPr>
              <a:t>…</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Rationale: </a:t>
            </a:r>
            <a:r>
              <a:rPr lang="en-GB" sz="1400" dirty="0">
                <a:latin typeface="Century Gothic" panose="020B0502020202020204" pitchFamily="34" charset="0"/>
              </a:rPr>
              <a:t>On the High Seas will give the children the opportunity to become explorers of both land and sea! Children will learn of famous historical people as well as building on their knowledge of the worlds continents and oceans. </a:t>
            </a:r>
            <a:br>
              <a:rPr lang="en-GB" sz="1400"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By the end of this topic, most children will: </a:t>
            </a:r>
            <a:br>
              <a:rPr lang="en-GB" sz="1400" b="1" dirty="0">
                <a:latin typeface="Century Gothic" panose="020B0502020202020204" pitchFamily="34" charset="0"/>
              </a:rPr>
            </a:br>
            <a:br>
              <a:rPr lang="en-GB" sz="1400" dirty="0">
                <a:latin typeface="Century Gothic" panose="020B0502020202020204" pitchFamily="34" charset="0"/>
              </a:rPr>
            </a:br>
            <a:r>
              <a:rPr lang="en-GB" sz="1400" dirty="0">
                <a:latin typeface="Century Gothic" panose="020B0502020202020204" pitchFamily="34" charset="0"/>
              </a:rPr>
              <a:t>• Ask questions such as: What was it like for people? What happened? How long ago?</a:t>
            </a:r>
            <a:br>
              <a:rPr lang="en-GB" sz="1400" dirty="0">
                <a:latin typeface="Century Gothic" panose="020B0502020202020204" pitchFamily="34" charset="0"/>
              </a:rPr>
            </a:br>
            <a:r>
              <a:rPr lang="en-GB" sz="1400" dirty="0">
                <a:latin typeface="Century Gothic" panose="020B0502020202020204" pitchFamily="34" charset="0"/>
              </a:rPr>
              <a:t>• Use artefacts, pictures, stories, online sources and databases to find out about the past.</a:t>
            </a:r>
            <a:br>
              <a:rPr lang="en-GB" sz="1400" dirty="0">
                <a:latin typeface="Century Gothic" panose="020B0502020202020204" pitchFamily="34" charset="0"/>
              </a:rPr>
            </a:br>
            <a:r>
              <a:rPr lang="en-GB" sz="1400" dirty="0">
                <a:latin typeface="Century Gothic" panose="020B0502020202020204" pitchFamily="34" charset="0"/>
              </a:rPr>
              <a:t>• Identify some of the different ways the past has been represented.</a:t>
            </a:r>
            <a:br>
              <a:rPr lang="en-GB" sz="1400" dirty="0">
                <a:latin typeface="Century Gothic" panose="020B0502020202020204" pitchFamily="34" charset="0"/>
              </a:rPr>
            </a:br>
            <a:r>
              <a:rPr lang="en-GB" sz="1400" dirty="0">
                <a:latin typeface="Century Gothic" panose="020B0502020202020204" pitchFamily="34" charset="0"/>
              </a:rPr>
              <a:t>Describe historical events.</a:t>
            </a:r>
            <a:br>
              <a:rPr lang="en-GB" sz="1400" dirty="0">
                <a:latin typeface="Century Gothic" panose="020B0502020202020204" pitchFamily="34" charset="0"/>
              </a:rPr>
            </a:br>
            <a:r>
              <a:rPr lang="en-GB" sz="1400" dirty="0">
                <a:latin typeface="Century Gothic" panose="020B0502020202020204" pitchFamily="34" charset="0"/>
              </a:rPr>
              <a:t>• Recognise that there are reasons why people in the past acted as they did.</a:t>
            </a:r>
            <a:br>
              <a:rPr lang="en-GB" sz="1400" dirty="0">
                <a:latin typeface="Century Gothic" panose="020B0502020202020204" pitchFamily="34" charset="0"/>
              </a:rPr>
            </a:br>
            <a:r>
              <a:rPr lang="en-GB" sz="1400" dirty="0">
                <a:latin typeface="Century Gothic" panose="020B0502020202020204" pitchFamily="34" charset="0"/>
              </a:rPr>
              <a:t>Name and locate the world’s continents and oceans. </a:t>
            </a:r>
            <a:br>
              <a:rPr lang="en-GB" sz="1400" dirty="0">
                <a:latin typeface="Century Gothic" panose="020B0502020202020204" pitchFamily="34" charset="0"/>
              </a:rPr>
            </a:br>
            <a:r>
              <a:rPr lang="en-GB" sz="1400" dirty="0">
                <a:latin typeface="Century Gothic" panose="020B0502020202020204" pitchFamily="34" charset="0"/>
              </a:rPr>
              <a:t>Use world maps, atlases and globes to identify the United </a:t>
            </a:r>
            <a:br>
              <a:rPr lang="en-GB" sz="1400" dirty="0"/>
            </a:br>
            <a:br>
              <a:rPr lang="en-GB" sz="1400" b="1" dirty="0">
                <a:latin typeface="Century Gothic" panose="020B0502020202020204" pitchFamily="34" charset="0"/>
              </a:rPr>
            </a:br>
            <a:r>
              <a:rPr lang="en-GB" sz="1400" b="1" dirty="0">
                <a:latin typeface="Century Gothic" panose="020B0502020202020204" pitchFamily="34" charset="0"/>
              </a:rPr>
              <a:t>Children’s knowledge will be shown by:</a:t>
            </a:r>
            <a:br>
              <a:rPr lang="en-GB" sz="1400" b="1" dirty="0">
                <a:latin typeface="Century Gothic" panose="020B0502020202020204" pitchFamily="34" charset="0"/>
              </a:rPr>
            </a:b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Extended Writing:</a:t>
            </a:r>
            <a:br>
              <a:rPr lang="en-GB" sz="1400" b="1" dirty="0">
                <a:latin typeface="Century Gothic" panose="020B0502020202020204" pitchFamily="34" charset="0"/>
              </a:rPr>
            </a:br>
            <a:r>
              <a:rPr lang="en-GB" sz="1400" dirty="0">
                <a:latin typeface="Century Gothic" panose="020B0502020202020204" pitchFamily="34" charset="0"/>
              </a:rPr>
              <a:t>Sea shanty </a:t>
            </a:r>
            <a:br>
              <a:rPr lang="en-GB" sz="1400" dirty="0">
                <a:latin typeface="Century Gothic" panose="020B0502020202020204" pitchFamily="34" charset="0"/>
              </a:rPr>
            </a:br>
            <a:r>
              <a:rPr lang="en-GB" sz="1400" dirty="0">
                <a:latin typeface="Century Gothic" panose="020B0502020202020204" pitchFamily="34" charset="0"/>
              </a:rPr>
              <a:t>How to be a good pirate guide </a:t>
            </a:r>
            <a:br>
              <a:rPr lang="en-GB" sz="1400" dirty="0"/>
            </a:br>
            <a:br>
              <a:rPr lang="en-GB" sz="1400" dirty="0">
                <a:latin typeface="Century Gothic" panose="020B0502020202020204" pitchFamily="34" charset="0"/>
              </a:rPr>
            </a:br>
            <a:r>
              <a:rPr lang="en-GB" sz="1400" b="1" dirty="0">
                <a:latin typeface="Century Gothic" panose="020B0502020202020204" pitchFamily="34" charset="0"/>
              </a:rPr>
              <a:t>Purposeful Outcome: </a:t>
            </a:r>
            <a:br>
              <a:rPr lang="en-GB" sz="1400" b="1" dirty="0">
                <a:latin typeface="Century Gothic" panose="020B0502020202020204" pitchFamily="34" charset="0"/>
              </a:rPr>
            </a:br>
            <a:r>
              <a:rPr lang="en-GB" sz="1400" dirty="0">
                <a:latin typeface="Century Gothic" panose="020B0502020202020204" pitchFamily="34" charset="0"/>
              </a:rPr>
              <a:t>Learning about explorers such as Christopher </a:t>
            </a:r>
            <a:r>
              <a:rPr lang="en-GB" sz="1400" dirty="0" err="1">
                <a:latin typeface="Century Gothic" panose="020B0502020202020204" pitchFamily="34" charset="0"/>
              </a:rPr>
              <a:t>Columbas</a:t>
            </a:r>
            <a:r>
              <a:rPr lang="en-GB" sz="1400" dirty="0">
                <a:latin typeface="Century Gothic" panose="020B0502020202020204" pitchFamily="34" charset="0"/>
              </a:rPr>
              <a:t>. Understanding where we live in the world – in regards to the worlds continents and oceans. </a:t>
            </a:r>
            <a:endParaRPr lang="en-GB" sz="1400" b="1" dirty="0">
              <a:latin typeface="Century Gothic" panose="020B0502020202020204" pitchFamily="34" charset="0"/>
            </a:endParaRPr>
          </a:p>
        </p:txBody>
      </p:sp>
      <p:sp>
        <p:nvSpPr>
          <p:cNvPr id="6" name="Footer Placeholder 5"/>
          <p:cNvSpPr>
            <a:spLocks noGrp="1"/>
          </p:cNvSpPr>
          <p:nvPr>
            <p:ph type="ftr" sz="quarter" idx="11"/>
          </p:nvPr>
        </p:nvSpPr>
        <p:spPr>
          <a:xfrm>
            <a:off x="1831180" y="9143297"/>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8" name="Picture 2" descr="Image result for pirate ship">
            <a:extLst>
              <a:ext uri="{FF2B5EF4-FFF2-40B4-BE49-F238E27FC236}">
                <a16:creationId xmlns:a16="http://schemas.microsoft.com/office/drawing/2014/main" id="{BCD830E8-EB2E-42F2-9591-F014258423A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5158" y="688030"/>
            <a:ext cx="1722121" cy="1722121"/>
          </a:xfrm>
          <a:prstGeom prst="rect">
            <a:avLst/>
          </a:prstGeom>
          <a:noFill/>
          <a:ln w="57150">
            <a:solidFill>
              <a:srgbClr val="00206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0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18" y="658056"/>
            <a:ext cx="5915025" cy="8420100"/>
          </a:xfrm>
        </p:spPr>
        <p:txBody>
          <a:bodyPr anchor="t">
            <a:normAutofit/>
          </a:bodyPr>
          <a:lstStyle/>
          <a:p>
            <a:r>
              <a:rPr lang="en-GB" sz="2000" b="1" dirty="0">
                <a:solidFill>
                  <a:schemeClr val="accent1">
                    <a:lumMod val="75000"/>
                  </a:schemeClr>
                </a:solidFill>
                <a:latin typeface="Century Gothic" panose="020B0502020202020204" pitchFamily="34" charset="0"/>
              </a:rPr>
              <a:t>Year 2</a:t>
            </a:r>
            <a:br>
              <a:rPr lang="en-GB" sz="2000" b="1" dirty="0">
                <a:solidFill>
                  <a:schemeClr val="accent1">
                    <a:lumMod val="75000"/>
                  </a:schemeClr>
                </a:solidFill>
                <a:latin typeface="Century Gothic" panose="020B0502020202020204" pitchFamily="34" charset="0"/>
              </a:rPr>
            </a:br>
            <a:r>
              <a:rPr lang="en-GB" sz="2000" b="1" dirty="0">
                <a:solidFill>
                  <a:schemeClr val="accent1">
                    <a:lumMod val="75000"/>
                  </a:schemeClr>
                </a:solidFill>
                <a:latin typeface="Century Gothic" panose="020B0502020202020204" pitchFamily="34" charset="0"/>
              </a:rPr>
              <a:t>Autumn 1 – In the Capital</a:t>
            </a:r>
            <a:r>
              <a:rPr lang="en-GB" sz="1800" b="1" dirty="0">
                <a:latin typeface="Century Gothic" panose="020B0502020202020204" pitchFamily="34" charset="0"/>
              </a:rPr>
              <a:t> </a:t>
            </a: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endParaRPr lang="en-GB" sz="1800" b="1" dirty="0">
              <a:latin typeface="Century Gothic" panose="020B0502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16233950"/>
              </p:ext>
            </p:extLst>
          </p:nvPr>
        </p:nvGraphicFramePr>
        <p:xfrm>
          <a:off x="416718" y="1530767"/>
          <a:ext cx="6062662" cy="8242432"/>
        </p:xfrm>
        <a:graphic>
          <a:graphicData uri="http://schemas.openxmlformats.org/drawingml/2006/table">
            <a:tbl>
              <a:tblPr firstRow="1" bandRow="1">
                <a:tableStyleId>{5C22544A-7EE6-4342-B048-85BDC9FD1C3A}</a:tableStyleId>
              </a:tblPr>
              <a:tblGrid>
                <a:gridCol w="1319212">
                  <a:extLst>
                    <a:ext uri="{9D8B030D-6E8A-4147-A177-3AD203B41FA5}">
                      <a16:colId xmlns:a16="http://schemas.microsoft.com/office/drawing/2014/main" val="3968296848"/>
                    </a:ext>
                  </a:extLst>
                </a:gridCol>
                <a:gridCol w="4743450">
                  <a:extLst>
                    <a:ext uri="{9D8B030D-6E8A-4147-A177-3AD203B41FA5}">
                      <a16:colId xmlns:a16="http://schemas.microsoft.com/office/drawing/2014/main" val="187975253"/>
                    </a:ext>
                  </a:extLst>
                </a:gridCol>
              </a:tblGrid>
              <a:tr h="370698">
                <a:tc>
                  <a:txBody>
                    <a:bodyPr/>
                    <a:lstStyle/>
                    <a:p>
                      <a:r>
                        <a:rPr lang="en-GB" sz="2000" dirty="0">
                          <a:latin typeface="Century Gothic" panose="020B0502020202020204" pitchFamily="34" charset="0"/>
                        </a:rPr>
                        <a:t>Subject</a:t>
                      </a:r>
                    </a:p>
                  </a:txBody>
                  <a:tcPr/>
                </a:tc>
                <a:tc>
                  <a:txBody>
                    <a:bodyPr/>
                    <a:lstStyle/>
                    <a:p>
                      <a:r>
                        <a:rPr lang="en-GB" sz="2000" dirty="0">
                          <a:latin typeface="Century Gothic" panose="020B0502020202020204" pitchFamily="34" charset="0"/>
                        </a:rPr>
                        <a:t>Objective</a:t>
                      </a:r>
                    </a:p>
                  </a:txBody>
                  <a:tcPr/>
                </a:tc>
                <a:extLst>
                  <a:ext uri="{0D108BD9-81ED-4DB2-BD59-A6C34878D82A}">
                    <a16:rowId xmlns:a16="http://schemas.microsoft.com/office/drawing/2014/main" val="2171805527"/>
                  </a:ext>
                </a:extLst>
              </a:tr>
              <a:tr h="5731561">
                <a:tc>
                  <a:txBody>
                    <a:bodyPr/>
                    <a:lstStyle/>
                    <a:p>
                      <a:r>
                        <a:rPr lang="en-GB" sz="1100" dirty="0">
                          <a:latin typeface="Century Gothic" panose="020B0502020202020204" pitchFamily="34" charset="0"/>
                        </a:rPr>
                        <a:t>History</a:t>
                      </a:r>
                    </a:p>
                    <a:p>
                      <a:endParaRPr lang="en-GB" sz="1100" dirty="0">
                        <a:latin typeface="Century Gothic" panose="020B0502020202020204" pitchFamily="34" charset="0"/>
                      </a:endParaRPr>
                    </a:p>
                    <a:p>
                      <a:endParaRPr lang="en-GB" sz="1100" dirty="0">
                        <a:latin typeface="Century Gothic" panose="020B0502020202020204" pitchFamily="34" charset="0"/>
                      </a:endParaRPr>
                    </a:p>
                    <a:p>
                      <a:endParaRPr lang="en-GB" sz="1100" dirty="0">
                        <a:latin typeface="Century Gothic" panose="020B0502020202020204" pitchFamily="34" charset="0"/>
                      </a:endParaRPr>
                    </a:p>
                    <a:p>
                      <a:endParaRPr lang="en-GB" sz="1100" dirty="0">
                        <a:latin typeface="Century Gothic" panose="020B0502020202020204" pitchFamily="34" charset="0"/>
                      </a:endParaRPr>
                    </a:p>
                    <a:p>
                      <a:endParaRPr lang="en-GB" sz="1100" dirty="0">
                        <a:latin typeface="Century Gothic" panose="020B0502020202020204" pitchFamily="34" charset="0"/>
                      </a:endParaRPr>
                    </a:p>
                    <a:p>
                      <a:endParaRPr lang="en-GB" sz="1100" dirty="0">
                        <a:latin typeface="Century Gothic" panose="020B0502020202020204" pitchFamily="34" charset="0"/>
                      </a:endParaRPr>
                    </a:p>
                    <a:p>
                      <a:endParaRPr lang="en-GB" sz="1100" dirty="0">
                        <a:latin typeface="Century Gothic" panose="020B0502020202020204" pitchFamily="34" charset="0"/>
                      </a:endParaRPr>
                    </a:p>
                    <a:p>
                      <a:endParaRPr lang="en-GB" sz="1100" dirty="0">
                        <a:latin typeface="Century Gothic" panose="020B0502020202020204" pitchFamily="34" charset="0"/>
                      </a:endParaRPr>
                    </a:p>
                    <a:p>
                      <a:endParaRPr lang="en-GB" sz="1100" dirty="0">
                        <a:latin typeface="Century Gothic" panose="020B0502020202020204" pitchFamily="34" charset="0"/>
                      </a:endParaRPr>
                    </a:p>
                    <a:p>
                      <a:endParaRPr lang="en-GB" sz="1100" dirty="0">
                        <a:latin typeface="Century Gothic" panose="020B0502020202020204" pitchFamily="34" charset="0"/>
                      </a:endParaRPr>
                    </a:p>
                    <a:p>
                      <a:endParaRPr lang="en-GB" sz="1100" dirty="0">
                        <a:latin typeface="Century Gothic" panose="020B0502020202020204" pitchFamily="34" charset="0"/>
                      </a:endParaRPr>
                    </a:p>
                    <a:p>
                      <a:endParaRPr lang="en-GB" sz="1100" dirty="0">
                        <a:latin typeface="Century Gothic" panose="020B0502020202020204" pitchFamily="34" charset="0"/>
                      </a:endParaRPr>
                    </a:p>
                    <a:p>
                      <a:endParaRPr lang="en-GB" sz="1100" dirty="0">
                        <a:latin typeface="Century Gothic" panose="020B0502020202020204" pitchFamily="34" charset="0"/>
                      </a:endParaRPr>
                    </a:p>
                    <a:p>
                      <a:r>
                        <a:rPr lang="en-GB" sz="1100" dirty="0">
                          <a:latin typeface="Century Gothic" panose="020B0502020202020204" pitchFamily="34" charset="0"/>
                        </a:rPr>
                        <a:t>Geography </a:t>
                      </a:r>
                    </a:p>
                  </a:txBody>
                  <a:tcPr/>
                </a:tc>
                <a:tc>
                  <a:txBody>
                    <a:bodyPr/>
                    <a:lstStyle/>
                    <a:p>
                      <a:r>
                        <a:rPr lang="en-GB" sz="1100" dirty="0">
                          <a:latin typeface="Century Gothic" panose="020B0502020202020204" pitchFamily="34" charset="0"/>
                        </a:rPr>
                        <a:t>• Ask questions such as: What was it like for people? What happened? How long ago?</a:t>
                      </a:r>
                      <a:br>
                        <a:rPr lang="en-GB" sz="1100" dirty="0">
                          <a:latin typeface="Century Gothic" panose="020B0502020202020204" pitchFamily="34" charset="0"/>
                        </a:rPr>
                      </a:br>
                      <a:r>
                        <a:rPr lang="en-GB" sz="1100" dirty="0">
                          <a:latin typeface="Century Gothic" panose="020B0502020202020204" pitchFamily="34" charset="0"/>
                        </a:rPr>
                        <a:t>• Use artefacts, pictures, stories, online sources and databases to find out about the past.</a:t>
                      </a:r>
                      <a:br>
                        <a:rPr lang="en-GB" sz="1100" dirty="0">
                          <a:latin typeface="Century Gothic" panose="020B0502020202020204" pitchFamily="34" charset="0"/>
                        </a:rPr>
                      </a:br>
                      <a:br>
                        <a:rPr lang="en-GB" sz="1100" dirty="0">
                          <a:latin typeface="Century Gothic" panose="020B0502020202020204" pitchFamily="34" charset="0"/>
                        </a:rPr>
                      </a:br>
                      <a:r>
                        <a:rPr lang="en-GB" sz="1100" dirty="0">
                          <a:latin typeface="Century Gothic" panose="020B0502020202020204" pitchFamily="34" charset="0"/>
                        </a:rPr>
                        <a:t>Describe historical events.</a:t>
                      </a:r>
                      <a:br>
                        <a:rPr lang="en-GB" sz="1100" dirty="0">
                          <a:latin typeface="Century Gothic" panose="020B0502020202020204" pitchFamily="34" charset="0"/>
                        </a:rPr>
                      </a:br>
                      <a:r>
                        <a:rPr lang="en-GB" sz="1100" dirty="0">
                          <a:latin typeface="Century Gothic" panose="020B0502020202020204" pitchFamily="34" charset="0"/>
                        </a:rPr>
                        <a:t>• Recognise that there are reasons why people in the past acted as they did.</a:t>
                      </a:r>
                      <a:br>
                        <a:rPr lang="en-GB" sz="1100" dirty="0">
                          <a:latin typeface="Century Gothic" panose="020B0502020202020204" pitchFamily="34" charset="0"/>
                        </a:rPr>
                      </a:br>
                      <a:r>
                        <a:rPr lang="en-GB" sz="1100" dirty="0">
                          <a:latin typeface="Century Gothic" panose="020B0502020202020204" pitchFamily="34" charset="0"/>
                        </a:rPr>
                        <a:t>Show an understanding of the concept of nation and a nation’s history.</a:t>
                      </a:r>
                      <a:br>
                        <a:rPr lang="en-GB" sz="1100" dirty="0">
                          <a:latin typeface="Century Gothic" panose="020B0502020202020204" pitchFamily="34" charset="0"/>
                        </a:rPr>
                      </a:br>
                      <a:r>
                        <a:rPr lang="en-GB" sz="1100" dirty="0">
                          <a:latin typeface="Century Gothic" panose="020B0502020202020204" pitchFamily="34" charset="0"/>
                        </a:rPr>
                        <a:t>• Show an understanding of concepts such as civilisation, monarchy, parliament, democracy, and war and peace.</a:t>
                      </a:r>
                    </a:p>
                    <a:p>
                      <a:endParaRPr lang="en-GB" sz="1100" dirty="0">
                        <a:latin typeface="Century Gothic" panose="020B0502020202020204" pitchFamily="34" charset="0"/>
                      </a:endParaRPr>
                    </a:p>
                    <a:p>
                      <a:r>
                        <a:rPr lang="en-GB" sz="1100" dirty="0">
                          <a:latin typeface="Century Gothic" panose="020B0502020202020204" pitchFamily="34" charset="0"/>
                        </a:rPr>
                        <a:t>Ask and answer geographical questions (such as: What is this place like? What or who will I see in this place? What do people do in this place?)</a:t>
                      </a:r>
                    </a:p>
                    <a:p>
                      <a:endParaRPr lang="en-GB" sz="1100" dirty="0">
                        <a:latin typeface="Century Gothic" panose="020B0502020202020204" pitchFamily="34" charset="0"/>
                      </a:endParaRPr>
                    </a:p>
                    <a:p>
                      <a:pPr marL="171450" indent="-171450">
                        <a:buFont typeface="Arial" panose="020B0604020202020204" pitchFamily="34" charset="0"/>
                        <a:buChar char="•"/>
                      </a:pPr>
                      <a:r>
                        <a:rPr lang="en-GB" sz="1100" dirty="0">
                          <a:latin typeface="Century Gothic" panose="020B0502020202020204" pitchFamily="34" charset="0"/>
                        </a:rPr>
                        <a:t>Name and locate the world’s continents and oceans. </a:t>
                      </a:r>
                    </a:p>
                    <a:p>
                      <a:pPr marL="171450" indent="-171450">
                        <a:buFont typeface="Arial" panose="020B0604020202020204" pitchFamily="34" charset="0"/>
                        <a:buChar char="•"/>
                      </a:pPr>
                      <a:r>
                        <a:rPr lang="en-GB" sz="1100" dirty="0">
                          <a:latin typeface="Century Gothic" panose="020B0502020202020204" pitchFamily="34" charset="0"/>
                        </a:rPr>
                        <a:t>Use world maps, atlases and globes to identify the United Kingdom and its countries, continents and oceans studied. </a:t>
                      </a:r>
                    </a:p>
                    <a:p>
                      <a:pPr marL="171450" indent="-171450">
                        <a:buFont typeface="Arial" panose="020B0604020202020204" pitchFamily="34" charset="0"/>
                        <a:buChar char="•"/>
                      </a:pPr>
                      <a:r>
                        <a:rPr lang="en-GB" sz="1100" dirty="0">
                          <a:latin typeface="Century Gothic" panose="020B0502020202020204" pitchFamily="34" charset="0"/>
                        </a:rPr>
                        <a:t>Name, locate and identify characteristics of the four countries and capital cities of the United Kingdom and its surrounding seas.</a:t>
                      </a:r>
                    </a:p>
                    <a:p>
                      <a:pPr marL="171450" indent="-171450">
                        <a:buFont typeface="Arial" panose="020B0604020202020204" pitchFamily="34" charset="0"/>
                        <a:buChar char="•"/>
                      </a:pPr>
                      <a:r>
                        <a:rPr lang="en-GB" sz="1100" dirty="0">
                          <a:latin typeface="Century Gothic" panose="020B0502020202020204" pitchFamily="34" charset="0"/>
                        </a:rPr>
                        <a:t>Understand geographical similarities and differences through studying the human and physical geography of a small area of the United Kingdom of a contrasting non-European country. </a:t>
                      </a:r>
                    </a:p>
                    <a:p>
                      <a:pPr marL="171450" indent="-171450">
                        <a:buFont typeface="Arial" panose="020B0604020202020204" pitchFamily="34" charset="0"/>
                        <a:buChar char="•"/>
                      </a:pPr>
                      <a:r>
                        <a:rPr lang="en-GB" sz="1100" dirty="0">
                          <a:latin typeface="Century Gothic" panose="020B0502020202020204" pitchFamily="34" charset="0"/>
                        </a:rPr>
                        <a:t>Use basic geographical vocabulary to refer to key physical features including beach, coast, forest, hill, mountain, ocean, river, soil, valley, vegetation and weather.</a:t>
                      </a:r>
                    </a:p>
                    <a:p>
                      <a:pPr marL="171450" indent="-171450">
                        <a:buFont typeface="Arial" panose="020B0604020202020204" pitchFamily="34" charset="0"/>
                        <a:buChar char="•"/>
                      </a:pPr>
                      <a:r>
                        <a:rPr lang="en-GB" sz="1100" dirty="0">
                          <a:latin typeface="Century Gothic" panose="020B0502020202020204" pitchFamily="34" charset="0"/>
                        </a:rPr>
                        <a:t>Use key human features, including: city, town, village, factory, farm, house, office and shop. </a:t>
                      </a:r>
                    </a:p>
                    <a:p>
                      <a:pPr marL="171450" indent="-171450">
                        <a:buFont typeface="Arial" panose="020B0604020202020204" pitchFamily="34" charset="0"/>
                        <a:buChar char="•"/>
                      </a:pPr>
                      <a:r>
                        <a:rPr lang="en-GB" sz="1100" dirty="0">
                          <a:latin typeface="Century Gothic" panose="020B0502020202020204" pitchFamily="34" charset="0"/>
                        </a:rPr>
                        <a:t>Use compass directions (north, south, east and west) and locational language (e.g. near and far) to describe the location of features and routes on a map.</a:t>
                      </a:r>
                    </a:p>
                    <a:p>
                      <a:pPr marL="171450" indent="-171450">
                        <a:buFont typeface="Arial" panose="020B0604020202020204" pitchFamily="34" charset="0"/>
                        <a:buChar char="•"/>
                      </a:pPr>
                      <a:r>
                        <a:rPr lang="en-GB" sz="1100" dirty="0">
                          <a:latin typeface="Century Gothic" panose="020B0502020202020204" pitchFamily="34" charset="0"/>
                        </a:rPr>
                        <a:t>Devise a simple map; and use and construct basic symbols in a key. Use simple grid references (A1, B1).</a:t>
                      </a:r>
                    </a:p>
                    <a:p>
                      <a:endParaRPr lang="en-GB" sz="1100" dirty="0">
                        <a:latin typeface="Century Gothic" panose="020B0502020202020204" pitchFamily="34" charset="0"/>
                      </a:endParaRPr>
                    </a:p>
                  </a:txBody>
                  <a:tcPr/>
                </a:tc>
                <a:extLst>
                  <a:ext uri="{0D108BD9-81ED-4DB2-BD59-A6C34878D82A}">
                    <a16:rowId xmlns:a16="http://schemas.microsoft.com/office/drawing/2014/main" val="677294665"/>
                  </a:ext>
                </a:extLst>
              </a:tr>
              <a:tr h="1552072">
                <a:tc>
                  <a:txBody>
                    <a:bodyPr/>
                    <a:lstStyle/>
                    <a:p>
                      <a:endParaRPr lang="en-GB" sz="1100" dirty="0">
                        <a:latin typeface="Century Gothic" panose="020B0502020202020204" pitchFamily="34" charset="0"/>
                      </a:endParaRPr>
                    </a:p>
                  </a:txBody>
                  <a:tcPr/>
                </a:tc>
                <a:tc>
                  <a:txBody>
                    <a:bodyPr/>
                    <a:lstStyle/>
                    <a:p>
                      <a:pPr marL="0" indent="0">
                        <a:buFont typeface="Arial" panose="020B0604020202020204" pitchFamily="34" charset="0"/>
                        <a:buNone/>
                      </a:pPr>
                      <a:endParaRPr lang="en-GB" sz="1100" dirty="0">
                        <a:latin typeface="Century Gothic" panose="020B0502020202020204" pitchFamily="34" charset="0"/>
                      </a:endParaRPr>
                    </a:p>
                  </a:txBody>
                  <a:tcPr/>
                </a:tc>
                <a:extLst>
                  <a:ext uri="{0D108BD9-81ED-4DB2-BD59-A6C34878D82A}">
                    <a16:rowId xmlns:a16="http://schemas.microsoft.com/office/drawing/2014/main" val="868204830"/>
                  </a:ext>
                </a:extLst>
              </a:tr>
            </a:tbl>
          </a:graphicData>
        </a:graphic>
      </p:graphicFrame>
      <p:sp>
        <p:nvSpPr>
          <p:cNvPr id="6" name="Footer Placeholder 5"/>
          <p:cNvSpPr>
            <a:spLocks noGrp="1"/>
          </p:cNvSpPr>
          <p:nvPr>
            <p:ph type="ftr" sz="quarter" idx="11"/>
          </p:nvPr>
        </p:nvSpPr>
        <p:spPr>
          <a:xfrm>
            <a:off x="1924050" y="9185098"/>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5" name="Picture 4">
            <a:extLst>
              <a:ext uri="{FF2B5EF4-FFF2-40B4-BE49-F238E27FC236}">
                <a16:creationId xmlns:a16="http://schemas.microsoft.com/office/drawing/2014/main" id="{45ACAF36-4FAA-42AC-BF52-3DDF43028C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2038" y="230194"/>
            <a:ext cx="1127342" cy="1168089"/>
          </a:xfrm>
          <a:prstGeom prst="rect">
            <a:avLst/>
          </a:prstGeom>
        </p:spPr>
      </p:pic>
    </p:spTree>
    <p:extLst>
      <p:ext uri="{BB962C8B-B14F-4D97-AF65-F5344CB8AC3E}">
        <p14:creationId xmlns:p14="http://schemas.microsoft.com/office/powerpoint/2010/main" val="414537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63749" y="127042"/>
            <a:ext cx="1540117" cy="262829"/>
          </a:xfrm>
          <a:prstGeom prst="rect">
            <a:avLst/>
          </a:prstGeom>
          <a:noFill/>
        </p:spPr>
        <p:txBody>
          <a:bodyPr wrap="square" rtlCol="0">
            <a:spAutoFit/>
          </a:bodyPr>
          <a:lstStyle/>
          <a:p>
            <a:r>
              <a:rPr lang="en-GB" sz="1108" b="1" u="sng" dirty="0">
                <a:latin typeface="Century Gothic" panose="020B0502020202020204" pitchFamily="34" charset="0"/>
              </a:rPr>
              <a:t>Topic Overview</a:t>
            </a:r>
          </a:p>
        </p:txBody>
      </p:sp>
      <p:sp>
        <p:nvSpPr>
          <p:cNvPr id="9" name="TextBox 8"/>
          <p:cNvSpPr txBox="1"/>
          <p:nvPr/>
        </p:nvSpPr>
        <p:spPr>
          <a:xfrm>
            <a:off x="2014572" y="461583"/>
            <a:ext cx="2820416" cy="859210"/>
          </a:xfrm>
          <a:prstGeom prst="rect">
            <a:avLst/>
          </a:prstGeom>
          <a:solidFill>
            <a:schemeClr val="accent1"/>
          </a:solidFill>
          <a:ln>
            <a:solidFill>
              <a:schemeClr val="tx1"/>
            </a:solidFill>
          </a:ln>
        </p:spPr>
        <p:txBody>
          <a:bodyPr wrap="square" rtlCol="0">
            <a:spAutoFit/>
          </a:bodyPr>
          <a:lstStyle/>
          <a:p>
            <a:pPr algn="ctr"/>
            <a:r>
              <a:rPr lang="en-GB" sz="1246" b="1" dirty="0">
                <a:latin typeface="Century Gothic" panose="020B0502020202020204" pitchFamily="34" charset="0"/>
              </a:rPr>
              <a:t>On the High Seas</a:t>
            </a:r>
          </a:p>
          <a:p>
            <a:pPr algn="ctr"/>
            <a:endParaRPr lang="en-GB" sz="1246" b="1" dirty="0">
              <a:latin typeface="Century Gothic" panose="020B0502020202020204" pitchFamily="34" charset="0"/>
            </a:endParaRPr>
          </a:p>
          <a:p>
            <a:pPr algn="ctr"/>
            <a:r>
              <a:rPr lang="en-GB" sz="1246" b="1" dirty="0">
                <a:latin typeface="Century Gothic" panose="020B0502020202020204" pitchFamily="34" charset="0"/>
              </a:rPr>
              <a:t>Curriculum Driver</a:t>
            </a:r>
          </a:p>
          <a:p>
            <a:pPr algn="ctr"/>
            <a:endParaRPr lang="en-GB" sz="1246" b="1" dirty="0">
              <a:latin typeface="Century Gothic" panose="020B0502020202020204" pitchFamily="34" charset="0"/>
            </a:endParaRPr>
          </a:p>
        </p:txBody>
      </p:sp>
      <p:sp>
        <p:nvSpPr>
          <p:cNvPr id="10" name="TextBox 9"/>
          <p:cNvSpPr txBox="1"/>
          <p:nvPr/>
        </p:nvSpPr>
        <p:spPr>
          <a:xfrm>
            <a:off x="258261" y="7849036"/>
            <a:ext cx="6333039" cy="1882054"/>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Linked Texts</a:t>
            </a:r>
          </a:p>
          <a:p>
            <a:endParaRPr lang="en-GB" sz="969" b="1" dirty="0">
              <a:latin typeface="Century Gothic" panose="020B0502020202020204" pitchFamily="34" charset="0"/>
            </a:endParaRPr>
          </a:p>
          <a:p>
            <a:endParaRPr lang="en-GB" sz="969" dirty="0"/>
          </a:p>
          <a:p>
            <a:endParaRPr lang="en-GB" sz="969" dirty="0"/>
          </a:p>
          <a:p>
            <a:endParaRPr lang="en-GB" sz="969" dirty="0"/>
          </a:p>
          <a:p>
            <a:endParaRPr lang="en-GB" sz="969" dirty="0"/>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dirty="0"/>
          </a:p>
          <a:p>
            <a:endParaRPr lang="en-GB" sz="969" dirty="0"/>
          </a:p>
          <a:p>
            <a:endParaRPr lang="en-GB" sz="969" dirty="0"/>
          </a:p>
        </p:txBody>
      </p:sp>
      <p:sp>
        <p:nvSpPr>
          <p:cNvPr id="12" name="TextBox 11"/>
          <p:cNvSpPr txBox="1"/>
          <p:nvPr/>
        </p:nvSpPr>
        <p:spPr>
          <a:xfrm>
            <a:off x="269598" y="3941505"/>
            <a:ext cx="2264052" cy="1093761"/>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Free Writing Stimulus</a:t>
            </a:r>
          </a:p>
          <a:p>
            <a:endParaRPr lang="en-GB" sz="969" dirty="0">
              <a:latin typeface="Century Gothic" panose="020B0502020202020204" pitchFamily="34" charset="0"/>
            </a:endParaRPr>
          </a:p>
          <a:p>
            <a:r>
              <a:rPr lang="en-GB" sz="1200" dirty="0">
                <a:latin typeface="Century Gothic" panose="020B0502020202020204" pitchFamily="34" charset="0"/>
              </a:rPr>
              <a:t>Descriptive writing – creating/designing their own pirate. </a:t>
            </a:r>
            <a:endParaRPr lang="en-GB" sz="969" dirty="0">
              <a:latin typeface="Century Gothic" panose="020B0502020202020204" pitchFamily="34" charset="0"/>
            </a:endParaRPr>
          </a:p>
          <a:p>
            <a:endParaRPr lang="en-GB" sz="969" dirty="0">
              <a:latin typeface="Century Gothic" panose="020B0502020202020204" pitchFamily="34" charset="0"/>
            </a:endParaRPr>
          </a:p>
        </p:txBody>
      </p:sp>
      <p:sp>
        <p:nvSpPr>
          <p:cNvPr id="13" name="TextBox 12"/>
          <p:cNvSpPr txBox="1"/>
          <p:nvPr/>
        </p:nvSpPr>
        <p:spPr>
          <a:xfrm>
            <a:off x="286836" y="1385673"/>
            <a:ext cx="6333039" cy="2269211"/>
          </a:xfrm>
          <a:prstGeom prst="rect">
            <a:avLst/>
          </a:prstGeom>
          <a:noFill/>
          <a:ln>
            <a:solidFill>
              <a:schemeClr val="tx1"/>
            </a:solidFill>
          </a:ln>
        </p:spPr>
        <p:txBody>
          <a:bodyPr wrap="square" rtlCol="0">
            <a:spAutoFit/>
          </a:bodyPr>
          <a:lstStyle/>
          <a:p>
            <a:r>
              <a:rPr lang="en-GB" sz="800" b="1" dirty="0">
                <a:latin typeface="Century Gothic" panose="020B0502020202020204" pitchFamily="34" charset="0"/>
              </a:rPr>
              <a:t>In the Capital Coverage (Main Focus)</a:t>
            </a:r>
            <a:endParaRPr lang="en-GB" sz="800" dirty="0"/>
          </a:p>
          <a:p>
            <a:pPr marL="228600" indent="-228600">
              <a:buAutoNum type="arabicPeriod"/>
            </a:pPr>
            <a:r>
              <a:rPr lang="en-GB" sz="1100" dirty="0">
                <a:latin typeface="Century Gothic" panose="020B0502020202020204" pitchFamily="34" charset="0"/>
              </a:rPr>
              <a:t>HOOK – Drama – setting class up as a pirate ship and taking on one of the roles of the crew.</a:t>
            </a:r>
          </a:p>
          <a:p>
            <a:pPr marL="228600" indent="-228600">
              <a:buAutoNum type="arabicPeriod"/>
            </a:pPr>
            <a:r>
              <a:rPr lang="en-GB" sz="1100" dirty="0">
                <a:latin typeface="Century Gothic" panose="020B0502020202020204" pitchFamily="34" charset="0"/>
              </a:rPr>
              <a:t>Geography – What are the worlds oceans? Where are they? Where are we in the world?</a:t>
            </a:r>
          </a:p>
          <a:p>
            <a:pPr marL="228600" indent="-228600">
              <a:buAutoNum type="arabicPeriod"/>
            </a:pPr>
            <a:r>
              <a:rPr lang="en-GB" sz="1100" dirty="0">
                <a:latin typeface="Century Gothic" panose="020B0502020202020204" pitchFamily="34" charset="0"/>
              </a:rPr>
              <a:t>Science – which material is the best to build a waterproof pirate ship/flag out of? </a:t>
            </a:r>
          </a:p>
          <a:p>
            <a:pPr marL="228600" indent="-228600">
              <a:buAutoNum type="arabicPeriod"/>
            </a:pPr>
            <a:r>
              <a:rPr lang="en-GB" sz="1100" dirty="0">
                <a:latin typeface="Century Gothic" panose="020B0502020202020204" pitchFamily="34" charset="0"/>
              </a:rPr>
              <a:t>History – learning about famous explorers such as Christopher Columbus. </a:t>
            </a:r>
          </a:p>
          <a:p>
            <a:pPr marL="228600" indent="-228600">
              <a:buAutoNum type="arabicPeriod"/>
            </a:pPr>
            <a:r>
              <a:rPr lang="en-GB" sz="1100" dirty="0">
                <a:latin typeface="Century Gothic" panose="020B0502020202020204" pitchFamily="34" charset="0"/>
              </a:rPr>
              <a:t>History – learning about famous pirates such as Blackbeard. </a:t>
            </a:r>
          </a:p>
          <a:p>
            <a:pPr marL="228600" indent="-228600">
              <a:buAutoNum type="arabicPeriod"/>
            </a:pPr>
            <a:r>
              <a:rPr lang="en-GB" sz="1100" dirty="0">
                <a:latin typeface="Century Gothic" panose="020B0502020202020204" pitchFamily="34" charset="0"/>
              </a:rPr>
              <a:t>Geography – creating and using maps for a known area. Using geographical vocabulary and symbols whilst doing so. Using a compass to identify north, east, south and west. </a:t>
            </a:r>
          </a:p>
          <a:p>
            <a:pPr marL="228600" indent="-228600">
              <a:buAutoNum type="arabicPeriod"/>
            </a:pPr>
            <a:r>
              <a:rPr lang="en-GB" sz="1100" dirty="0">
                <a:latin typeface="Century Gothic" panose="020B0502020202020204" pitchFamily="34" charset="0"/>
              </a:rPr>
              <a:t>Art – sketching a pirate ship in detail. </a:t>
            </a:r>
          </a:p>
          <a:p>
            <a:endParaRPr lang="en-GB" sz="1246" dirty="0"/>
          </a:p>
        </p:txBody>
      </p:sp>
      <p:sp>
        <p:nvSpPr>
          <p:cNvPr id="14" name="TextBox 13"/>
          <p:cNvSpPr txBox="1"/>
          <p:nvPr/>
        </p:nvSpPr>
        <p:spPr>
          <a:xfrm>
            <a:off x="4983072" y="3941505"/>
            <a:ext cx="1608227" cy="1813445"/>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Trips and Experiences</a:t>
            </a:r>
            <a:endParaRPr lang="en-GB" sz="969" dirty="0"/>
          </a:p>
          <a:p>
            <a:r>
              <a:rPr lang="en-GB" sz="1100" dirty="0">
                <a:latin typeface="Century Gothic" panose="020B0502020202020204" pitchFamily="34" charset="0"/>
              </a:rPr>
              <a:t>Role play </a:t>
            </a:r>
          </a:p>
          <a:p>
            <a:r>
              <a:rPr lang="en-GB" sz="1100" dirty="0">
                <a:latin typeface="Century Gothic" panose="020B0502020202020204" pitchFamily="34" charset="0"/>
              </a:rPr>
              <a:t>Trip to the Royal </a:t>
            </a:r>
            <a:r>
              <a:rPr lang="en-GB" sz="1100" dirty="0" err="1">
                <a:latin typeface="Century Gothic" panose="020B0502020202020204" pitchFamily="34" charset="0"/>
              </a:rPr>
              <a:t>Armories</a:t>
            </a:r>
            <a:r>
              <a:rPr lang="en-GB" sz="1100" dirty="0">
                <a:latin typeface="Century Gothic" panose="020B0502020202020204" pitchFamily="34" charset="0"/>
              </a:rPr>
              <a:t> </a:t>
            </a:r>
          </a:p>
          <a:p>
            <a:endParaRPr lang="en-GB" sz="1100" dirty="0"/>
          </a:p>
          <a:p>
            <a:endParaRPr lang="en-GB" sz="969" dirty="0"/>
          </a:p>
          <a:p>
            <a:endParaRPr lang="en-GB" sz="969" dirty="0"/>
          </a:p>
          <a:p>
            <a:endParaRPr lang="en-GB" sz="969" dirty="0"/>
          </a:p>
          <a:p>
            <a:endParaRPr lang="en-GB" sz="969" dirty="0"/>
          </a:p>
          <a:p>
            <a:endParaRPr lang="en-GB" sz="969" dirty="0"/>
          </a:p>
          <a:p>
            <a:endParaRPr lang="en-GB" sz="969" dirty="0"/>
          </a:p>
        </p:txBody>
      </p:sp>
      <p:sp>
        <p:nvSpPr>
          <p:cNvPr id="17" name="TextBox 16"/>
          <p:cNvSpPr txBox="1"/>
          <p:nvPr/>
        </p:nvSpPr>
        <p:spPr>
          <a:xfrm>
            <a:off x="269598" y="6193557"/>
            <a:ext cx="6321702" cy="1583767"/>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Other subject Coverage</a:t>
            </a:r>
          </a:p>
          <a:p>
            <a:r>
              <a:rPr lang="en-GB" sz="969" dirty="0">
                <a:latin typeface="Century Gothic" panose="020B0502020202020204" pitchFamily="34" charset="0"/>
              </a:rPr>
              <a:t>List activities</a:t>
            </a:r>
          </a:p>
          <a:p>
            <a:endParaRPr lang="en-GB" sz="969" b="1" dirty="0">
              <a:latin typeface="Century Gothic" panose="020B0502020202020204" pitchFamily="34" charset="0"/>
            </a:endParaRPr>
          </a:p>
          <a:p>
            <a:r>
              <a:rPr lang="en-GB" sz="969" b="1" dirty="0">
                <a:latin typeface="Century Gothic" panose="020B0502020202020204" pitchFamily="34" charset="0"/>
              </a:rPr>
              <a:t>Art</a:t>
            </a:r>
            <a:r>
              <a:rPr lang="en-GB" sz="969" dirty="0">
                <a:latin typeface="Century Gothic" panose="020B0502020202020204" pitchFamily="34" charset="0"/>
              </a:rPr>
              <a:t>– sketching skills of a pirate ship/pirate flag.</a:t>
            </a:r>
          </a:p>
          <a:p>
            <a:endParaRPr lang="en-GB" sz="969" b="1" dirty="0">
              <a:latin typeface="Century Gothic" panose="020B0502020202020204" pitchFamily="34" charset="0"/>
            </a:endParaRPr>
          </a:p>
          <a:p>
            <a:r>
              <a:rPr lang="en-GB" sz="969" b="1" dirty="0">
                <a:latin typeface="Century Gothic" panose="020B0502020202020204" pitchFamily="34" charset="0"/>
              </a:rPr>
              <a:t>Geography </a:t>
            </a:r>
            <a:r>
              <a:rPr lang="en-GB" sz="969" dirty="0">
                <a:latin typeface="Century Gothic" panose="020B0502020202020204" pitchFamily="34" charset="0"/>
              </a:rPr>
              <a:t>– atlas skills, looking at a map of the world and identifying the different oceans.</a:t>
            </a:r>
          </a:p>
          <a:p>
            <a:endParaRPr lang="en-GB" sz="969" b="1" dirty="0">
              <a:latin typeface="Century Gothic" panose="020B0502020202020204" pitchFamily="34" charset="0"/>
            </a:endParaRPr>
          </a:p>
          <a:p>
            <a:r>
              <a:rPr lang="en-GB" sz="969" b="1" dirty="0">
                <a:latin typeface="Century Gothic" panose="020B0502020202020204" pitchFamily="34" charset="0"/>
              </a:rPr>
              <a:t>Science</a:t>
            </a:r>
            <a:r>
              <a:rPr lang="en-GB" sz="969" dirty="0">
                <a:latin typeface="Century Gothic" panose="020B0502020202020204" pitchFamily="34" charset="0"/>
              </a:rPr>
              <a:t>– Working scientifically, experimenting to find the best materials for a waterproof pirate ship</a:t>
            </a:r>
            <a:r>
              <a:rPr lang="en-GB" sz="969">
                <a:latin typeface="Century Gothic" panose="020B0502020202020204" pitchFamily="34" charset="0"/>
              </a:rPr>
              <a:t>/flag. </a:t>
            </a:r>
            <a:endParaRPr lang="en-GB" sz="969" b="1" dirty="0">
              <a:latin typeface="Century Gothic" panose="020B0502020202020204" pitchFamily="34" charset="0"/>
            </a:endParaRPr>
          </a:p>
          <a:p>
            <a:endParaRPr lang="en-GB" sz="969" b="1" dirty="0">
              <a:latin typeface="Century Gothic" panose="020B0502020202020204" pitchFamily="34" charset="0"/>
            </a:endParaRPr>
          </a:p>
        </p:txBody>
      </p:sp>
      <p:sp>
        <p:nvSpPr>
          <p:cNvPr id="15" name="TextBox 14"/>
          <p:cNvSpPr txBox="1"/>
          <p:nvPr/>
        </p:nvSpPr>
        <p:spPr>
          <a:xfrm>
            <a:off x="2605052" y="3941505"/>
            <a:ext cx="2264052" cy="1875000"/>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Extended Writing Genres and Activities</a:t>
            </a:r>
            <a:endParaRPr lang="en-GB" sz="969" dirty="0"/>
          </a:p>
          <a:p>
            <a:r>
              <a:rPr lang="en-GB" sz="1200" dirty="0">
                <a:latin typeface="Century Gothic" panose="020B0502020202020204" pitchFamily="34" charset="0"/>
              </a:rPr>
              <a:t>How to be a good Pirate guide </a:t>
            </a:r>
          </a:p>
          <a:p>
            <a:r>
              <a:rPr lang="en-GB" sz="1200" dirty="0">
                <a:latin typeface="Century Gothic" panose="020B0502020202020204" pitchFamily="34" charset="0"/>
              </a:rPr>
              <a:t>Wanted Poster </a:t>
            </a:r>
          </a:p>
          <a:p>
            <a:r>
              <a:rPr lang="en-GB" sz="1200" dirty="0">
                <a:latin typeface="Century Gothic" panose="020B0502020202020204" pitchFamily="34" charset="0"/>
              </a:rPr>
              <a:t>Sea shanty </a:t>
            </a:r>
            <a:endParaRPr lang="en-GB" sz="969" dirty="0"/>
          </a:p>
          <a:p>
            <a:endParaRPr lang="en-GB" sz="969" dirty="0"/>
          </a:p>
          <a:p>
            <a:endParaRPr lang="en-GB" sz="969" dirty="0"/>
          </a:p>
          <a:p>
            <a:endParaRPr lang="en-GB" sz="969" dirty="0"/>
          </a:p>
          <a:p>
            <a:endParaRPr lang="en-GB" sz="969" dirty="0"/>
          </a:p>
          <a:p>
            <a:endParaRPr lang="en-GB" sz="969" dirty="0"/>
          </a:p>
        </p:txBody>
      </p:sp>
      <p:sp>
        <p:nvSpPr>
          <p:cNvPr id="18" name="TextBox 17"/>
          <p:cNvSpPr txBox="1"/>
          <p:nvPr/>
        </p:nvSpPr>
        <p:spPr>
          <a:xfrm>
            <a:off x="334909" y="373131"/>
            <a:ext cx="1606634" cy="688907"/>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Topic Hook</a:t>
            </a:r>
            <a:endParaRPr lang="en-GB" sz="969" dirty="0"/>
          </a:p>
          <a:p>
            <a:r>
              <a:rPr lang="en-GB" sz="969" dirty="0"/>
              <a:t>Drama – setting class up as a pirate ship and taking on one of the roles on board. </a:t>
            </a:r>
          </a:p>
        </p:txBody>
      </p:sp>
      <p:sp>
        <p:nvSpPr>
          <p:cNvPr id="19" name="TextBox 18"/>
          <p:cNvSpPr txBox="1"/>
          <p:nvPr/>
        </p:nvSpPr>
        <p:spPr>
          <a:xfrm>
            <a:off x="4906397" y="293396"/>
            <a:ext cx="1900844" cy="1072473"/>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Topic Outcome</a:t>
            </a:r>
            <a:endParaRPr lang="en-GB" sz="800" dirty="0"/>
          </a:p>
          <a:p>
            <a:r>
              <a:rPr lang="en-GB" sz="900" dirty="0">
                <a:latin typeface="Century Gothic" panose="020B0502020202020204" pitchFamily="34" charset="0"/>
              </a:rPr>
              <a:t>Identifying and learning about famous historical people. Identifying the oceans of the world and being able to confidently use a range of geographical vocabulary. </a:t>
            </a:r>
          </a:p>
        </p:txBody>
      </p:sp>
      <p:sp>
        <p:nvSpPr>
          <p:cNvPr id="2" name="AutoShape 2" descr="https://static.wixstatic.com/media/df731a_6a9de5a08fe14ba4bc36aa8584a7f59a~mv2.jpg/v1/fill/w_124,h_184,al_c,q_80,usm_0.66_1.00_0.01/df731a_6a9de5a08fe14ba4bc36aa8584a7f59a~mv2.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0" name="Picture 2">
            <a:extLst>
              <a:ext uri="{FF2B5EF4-FFF2-40B4-BE49-F238E27FC236}">
                <a16:creationId xmlns:a16="http://schemas.microsoft.com/office/drawing/2014/main" id="{BBA8811A-AE85-4308-98B8-C75CB91CBA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38" y="8207189"/>
            <a:ext cx="1148923" cy="132568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pirates of the sea">
            <a:extLst>
              <a:ext uri="{FF2B5EF4-FFF2-40B4-BE49-F238E27FC236}">
                <a16:creationId xmlns:a16="http://schemas.microsoft.com/office/drawing/2014/main" id="{F28743BC-B5DA-4345-B1A1-15AFE733360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0778" y="8118737"/>
            <a:ext cx="1301812" cy="150240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the worlds oceans book">
            <a:extLst>
              <a:ext uri="{FF2B5EF4-FFF2-40B4-BE49-F238E27FC236}">
                <a16:creationId xmlns:a16="http://schemas.microsoft.com/office/drawing/2014/main" id="{0DA04C60-8590-48B3-BE6B-CC44C5C6E6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9607" y="8118737"/>
            <a:ext cx="1173880" cy="1502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8161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455</TotalTime>
  <Words>312</Words>
  <Application>Microsoft Office PowerPoint</Application>
  <PresentationFormat>A4 Paper (210x297 mm)</PresentationFormat>
  <Paragraphs>87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Office Theme</vt:lpstr>
      <vt:lpstr>Year 2 Spring 1 On the High Seas         Curriculum Driver:  History</vt:lpstr>
      <vt:lpstr>Year 2 Spring 1 – On the High Seas  Key Curriculum Driver: History  Other Curriculum Areas: …  Rationale: On the High Seas will give the children the opportunity to become explorers of both land and sea! Children will learn of famous historical people as well as building on their knowledge of the worlds continents and oceans.   By the end of this topic, most children will:   • Ask questions such as: What was it like for people? What happened? How long ago? • Use artefacts, pictures, stories, online sources and databases to find out about the past. • Identify some of the different ways the past has been represented. Describe historical events. • Recognise that there are reasons why people in the past acted as they did. Name and locate the world’s continents and oceans.  Use world maps, atlases and globes to identify the United   Children’s knowledge will be shown by:   Extended Writing: Sea shanty  How to be a good pirate guide   Purposeful Outcome:  Learning about explorers such as Christopher Columbas. Understanding where we live in the world – in regards to the worlds continents and oceans. </vt:lpstr>
      <vt:lpstr>Year 2 Autumn 1 – In the Capital       </vt:lpstr>
      <vt:lpstr>PowerPoint Presentation</vt:lpstr>
    </vt:vector>
  </TitlesOfParts>
  <Company>Hunslet Carr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At the Doctors          Key Subject: Science</dc:title>
  <dc:creator>Kate Standish</dc:creator>
  <cp:lastModifiedBy>Leanne Brown</cp:lastModifiedBy>
  <cp:revision>52</cp:revision>
  <cp:lastPrinted>2018-09-05T07:55:44Z</cp:lastPrinted>
  <dcterms:created xsi:type="dcterms:W3CDTF">2018-07-04T20:22:24Z</dcterms:created>
  <dcterms:modified xsi:type="dcterms:W3CDTF">2020-01-21T09:48:36Z</dcterms:modified>
</cp:coreProperties>
</file>