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257" r:id="rId5"/>
    <p:sldId id="258" r:id="rId6"/>
    <p:sldId id="259" r:id="rId7"/>
    <p:sldId id="260" r:id="rId8"/>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3" d="100"/>
          <a:sy n="53" d="100"/>
        </p:scale>
        <p:origin x="178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062053-A4DF-4426-A056-3198BC358F63}" type="datetimeFigureOut">
              <a:rPr lang="en-GB" smtClean="0"/>
              <a:t>24/02/2020</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71DFCF-C8A0-4647-A427-8D7B1E736731}" type="slidenum">
              <a:rPr lang="en-GB" smtClean="0"/>
              <a:t>‹#›</a:t>
            </a:fld>
            <a:endParaRPr lang="en-GB"/>
          </a:p>
        </p:txBody>
      </p:sp>
    </p:spTree>
    <p:extLst>
      <p:ext uri="{BB962C8B-B14F-4D97-AF65-F5344CB8AC3E}">
        <p14:creationId xmlns:p14="http://schemas.microsoft.com/office/powerpoint/2010/main" val="727777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24/02/2020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419228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24/02/2020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2218999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24/02/2020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190265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24/02/2020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3128660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82E5D3-B560-4AEC-8A7C-38C00D16DD7D}" type="datetimeFigureOut">
              <a:rPr lang="en-GB" smtClean="0"/>
              <a:t>24/02/2020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2522275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82E5D3-B560-4AEC-8A7C-38C00D16DD7D}" type="datetimeFigureOut">
              <a:rPr lang="en-GB" smtClean="0"/>
              <a:t>24/02/2020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2051426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82E5D3-B560-4AEC-8A7C-38C00D16DD7D}" type="datetimeFigureOut">
              <a:rPr lang="en-GB" smtClean="0"/>
              <a:t>24/02/2020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3904634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82E5D3-B560-4AEC-8A7C-38C00D16DD7D}" type="datetimeFigureOut">
              <a:rPr lang="en-GB" smtClean="0"/>
              <a:t>24/02/2020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2444164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82E5D3-B560-4AEC-8A7C-38C00D16DD7D}" type="datetimeFigureOut">
              <a:rPr lang="en-GB" smtClean="0"/>
              <a:t>24/02/2020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1558248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882E5D3-B560-4AEC-8A7C-38C00D16DD7D}" type="datetimeFigureOut">
              <a:rPr lang="en-GB" smtClean="0"/>
              <a:t>24/02/2020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352427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882E5D3-B560-4AEC-8A7C-38C00D16DD7D}" type="datetimeFigureOut">
              <a:rPr lang="en-GB" smtClean="0"/>
              <a:t>24/02/2020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3038779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882E5D3-B560-4AEC-8A7C-38C00D16DD7D}" type="datetimeFigureOut">
              <a:rPr lang="en-GB" smtClean="0"/>
              <a:t>24/02/2020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AF9964E-A788-4597-8F05-F0FA36739351}" type="slidenum">
              <a:rPr lang="en-GB" smtClean="0"/>
              <a:t>‹#›</a:t>
            </a:fld>
            <a:endParaRPr lang="en-GB"/>
          </a:p>
        </p:txBody>
      </p:sp>
    </p:spTree>
    <p:extLst>
      <p:ext uri="{BB962C8B-B14F-4D97-AF65-F5344CB8AC3E}">
        <p14:creationId xmlns:p14="http://schemas.microsoft.com/office/powerpoint/2010/main" val="20067051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75" y="503336"/>
            <a:ext cx="5915025" cy="1914702"/>
          </a:xfrm>
        </p:spPr>
        <p:txBody>
          <a:bodyPr anchor="t">
            <a:normAutofit fontScale="90000"/>
          </a:bodyPr>
          <a:lstStyle/>
          <a:p>
            <a:pPr fontAlgn="base"/>
            <a:r>
              <a:rPr lang="en-GB" sz="4800" b="1" dirty="0">
                <a:solidFill>
                  <a:srgbClr val="00B050"/>
                </a:solidFill>
                <a:latin typeface="Century Gothic" panose="020B0502020202020204" pitchFamily="34" charset="0"/>
              </a:rPr>
              <a:t>Year 3</a:t>
            </a:r>
            <a:br>
              <a:rPr lang="en-GB" sz="4800" b="1" dirty="0">
                <a:solidFill>
                  <a:srgbClr val="00B050"/>
                </a:solidFill>
                <a:latin typeface="Century Gothic" panose="020B0502020202020204" pitchFamily="34" charset="0"/>
              </a:rPr>
            </a:br>
            <a:r>
              <a:rPr lang="en-GB" sz="4800" b="1" dirty="0">
                <a:solidFill>
                  <a:srgbClr val="00B050"/>
                </a:solidFill>
                <a:latin typeface="Century Gothic" panose="020B0502020202020204" pitchFamily="34" charset="0"/>
              </a:rPr>
              <a:t>Spring 2</a:t>
            </a:r>
            <a:br>
              <a:rPr lang="en-GB" sz="4800" b="1" dirty="0">
                <a:solidFill>
                  <a:srgbClr val="00B050"/>
                </a:solidFill>
                <a:latin typeface="Century Gothic" panose="020B0502020202020204" pitchFamily="34" charset="0"/>
              </a:rPr>
            </a:br>
            <a:r>
              <a:rPr lang="en-GB" sz="4800" b="1" dirty="0">
                <a:solidFill>
                  <a:srgbClr val="00B050"/>
                </a:solidFill>
                <a:latin typeface="Century Gothic" panose="020B0502020202020204" pitchFamily="34" charset="0"/>
              </a:rPr>
              <a:t>On The Farm</a:t>
            </a: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r>
              <a:rPr lang="en-GB" sz="4800" dirty="0">
                <a:latin typeface="Century Gothic" panose="020B0502020202020204" pitchFamily="34" charset="0"/>
              </a:rPr>
              <a:t>Curriculum Driver: </a:t>
            </a:r>
            <a:br>
              <a:rPr lang="en-GB" sz="4800" dirty="0">
                <a:latin typeface="Century Gothic" panose="020B0502020202020204" pitchFamily="34" charset="0"/>
              </a:rPr>
            </a:br>
            <a:br>
              <a:rPr lang="en-GB" sz="4800" dirty="0">
                <a:latin typeface="Century Gothic" panose="020B0502020202020204" pitchFamily="34" charset="0"/>
              </a:rPr>
            </a:br>
            <a:r>
              <a:rPr lang="en-GB" sz="3100" dirty="0"/>
              <a:t>Science – plants </a:t>
            </a:r>
            <a:br>
              <a:rPr lang="en-GB" sz="3100" dirty="0"/>
            </a:br>
            <a:r>
              <a:rPr lang="en-GB" sz="3100" dirty="0"/>
              <a:t>DT - Food</a:t>
            </a:r>
            <a:br>
              <a:rPr lang="en-US" sz="4400" dirty="0"/>
            </a:br>
            <a:endParaRPr lang="en-GB" sz="4800" dirty="0">
              <a:latin typeface="Century Gothic" panose="020B0502020202020204" pitchFamily="34" charset="0"/>
            </a:endParaRPr>
          </a:p>
        </p:txBody>
      </p:sp>
      <p:sp>
        <p:nvSpPr>
          <p:cNvPr id="3" name="AutoShape 2" descr="Image result for tutankhamu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Footer Placeholder 5"/>
          <p:cNvSpPr>
            <a:spLocks noGrp="1"/>
          </p:cNvSpPr>
          <p:nvPr>
            <p:ph type="ftr" sz="quarter" idx="11"/>
          </p:nvPr>
        </p:nvSpPr>
        <p:spPr>
          <a:xfrm>
            <a:off x="1831180" y="9143297"/>
            <a:ext cx="3195638" cy="527403"/>
          </a:xfrm>
        </p:spPr>
        <p:txBody>
          <a:bodyPr/>
          <a:lstStyle/>
          <a:p>
            <a:r>
              <a:rPr lang="en-GB" sz="1800" b="1" dirty="0">
                <a:solidFill>
                  <a:srgbClr val="00B050"/>
                </a:solidFill>
                <a:latin typeface="Century Gothic" panose="020B0502020202020204" pitchFamily="34" charset="0"/>
              </a:rPr>
              <a:t>Create  Explore  Discover</a:t>
            </a:r>
          </a:p>
        </p:txBody>
      </p:sp>
      <p:pic>
        <p:nvPicPr>
          <p:cNvPr id="8" name="Picture 7">
            <a:extLst>
              <a:ext uri="{FF2B5EF4-FFF2-40B4-BE49-F238E27FC236}">
                <a16:creationId xmlns:a16="http://schemas.microsoft.com/office/drawing/2014/main" id="{00ED6A82-D3F1-4BEF-A7CA-2D8008FED7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26818" y="235300"/>
            <a:ext cx="1532324" cy="1579222"/>
          </a:xfrm>
          <a:prstGeom prst="rect">
            <a:avLst/>
          </a:prstGeom>
        </p:spPr>
      </p:pic>
      <p:pic>
        <p:nvPicPr>
          <p:cNvPr id="1028" name="Picture 4" descr="Image result for on the farm cartoon picture&quot;"/>
          <p:cNvPicPr>
            <a:picLocks noChangeAspect="1" noChangeArrowheads="1"/>
          </p:cNvPicPr>
          <p:nvPr/>
        </p:nvPicPr>
        <p:blipFill rotWithShape="1">
          <a:blip r:embed="rId3">
            <a:extLst>
              <a:ext uri="{28A0092B-C50C-407E-A947-70E740481C1C}">
                <a14:useLocalDpi xmlns:a14="http://schemas.microsoft.com/office/drawing/2010/main" val="0"/>
              </a:ext>
            </a:extLst>
          </a:blip>
          <a:srcRect b="10243"/>
          <a:stretch/>
        </p:blipFill>
        <p:spPr bwMode="auto">
          <a:xfrm>
            <a:off x="928245" y="2686074"/>
            <a:ext cx="4864735" cy="3917431"/>
          </a:xfrm>
          <a:prstGeom prst="rect">
            <a:avLst/>
          </a:prstGeom>
          <a:noFill/>
          <a:ln w="57150">
            <a:solidFill>
              <a:srgbClr val="00B05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9480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6" y="881472"/>
            <a:ext cx="5915025" cy="7446320"/>
          </a:xfrm>
        </p:spPr>
        <p:txBody>
          <a:bodyPr anchor="t">
            <a:normAutofit fontScale="90000"/>
          </a:bodyPr>
          <a:lstStyle/>
          <a:p>
            <a:pPr fontAlgn="base"/>
            <a:r>
              <a:rPr lang="en-GB" sz="2000" b="1" dirty="0">
                <a:solidFill>
                  <a:srgbClr val="00B050"/>
                </a:solidFill>
                <a:latin typeface="Century Gothic" panose="020B0502020202020204" pitchFamily="34" charset="0"/>
              </a:rPr>
              <a:t>Year 3</a:t>
            </a:r>
            <a:br>
              <a:rPr lang="en-GB" sz="2000" b="1" dirty="0">
                <a:solidFill>
                  <a:srgbClr val="00B050"/>
                </a:solidFill>
                <a:latin typeface="Century Gothic" panose="020B0502020202020204" pitchFamily="34" charset="0"/>
              </a:rPr>
            </a:br>
            <a:r>
              <a:rPr lang="en-GB" sz="2000" b="1" dirty="0">
                <a:solidFill>
                  <a:srgbClr val="00B050"/>
                </a:solidFill>
                <a:latin typeface="Century Gothic" panose="020B0502020202020204" pitchFamily="34" charset="0"/>
              </a:rPr>
              <a:t>Autumn 2 – On The Farm</a:t>
            </a:r>
            <a:br>
              <a:rPr lang="en-GB" sz="2000" b="1" dirty="0">
                <a:solidFill>
                  <a:srgbClr val="00B050"/>
                </a:solidFill>
                <a:latin typeface="Century Gothic" panose="020B0502020202020204" pitchFamily="34" charset="0"/>
              </a:rPr>
            </a:br>
            <a:br>
              <a:rPr lang="en-GB" sz="2000" b="1" dirty="0">
                <a:solidFill>
                  <a:schemeClr val="accent1">
                    <a:lumMod val="75000"/>
                  </a:schemeClr>
                </a:solidFill>
                <a:latin typeface="Century Gothic" panose="020B0502020202020204" pitchFamily="34" charset="0"/>
              </a:rPr>
            </a:br>
            <a:r>
              <a:rPr lang="en-GB" sz="1400" b="1" dirty="0">
                <a:latin typeface="Century Gothic" panose="020B0502020202020204" pitchFamily="34" charset="0"/>
              </a:rPr>
              <a:t>Key Curriculum Driver:  Science</a:t>
            </a:r>
            <a:br>
              <a:rPr lang="en-GB" sz="1400" b="1" dirty="0">
                <a:latin typeface="Century Gothic" panose="020B0502020202020204" pitchFamily="34" charset="0"/>
              </a:rPr>
            </a:br>
            <a:br>
              <a:rPr lang="en-GB" sz="1400" b="1" dirty="0">
                <a:latin typeface="Century Gothic" panose="020B0502020202020204" pitchFamily="34" charset="0"/>
              </a:rPr>
            </a:br>
            <a:r>
              <a:rPr lang="en-GB" sz="1400" b="1" dirty="0">
                <a:latin typeface="Century Gothic" panose="020B0502020202020204" pitchFamily="34" charset="0"/>
              </a:rPr>
              <a:t>Other Curriculum Areas: </a:t>
            </a:r>
            <a:r>
              <a:rPr lang="en-GB" sz="1400" dirty="0">
                <a:latin typeface="Century Gothic" panose="020B0502020202020204" pitchFamily="34" charset="0"/>
              </a:rPr>
              <a:t>DT</a:t>
            </a:r>
            <a:br>
              <a:rPr lang="en-GB" sz="1400" b="1" dirty="0">
                <a:latin typeface="Century Gothic" panose="020B0502020202020204" pitchFamily="34" charset="0"/>
              </a:rPr>
            </a:br>
            <a:br>
              <a:rPr lang="en-GB" sz="1400" b="1" dirty="0">
                <a:latin typeface="Century Gothic" panose="020B0502020202020204" pitchFamily="34" charset="0"/>
              </a:rPr>
            </a:br>
            <a:r>
              <a:rPr lang="en-GB" sz="1400" b="1" dirty="0">
                <a:latin typeface="Century Gothic" panose="020B0502020202020204" pitchFamily="34" charset="0"/>
              </a:rPr>
              <a:t>Rationale: </a:t>
            </a:r>
            <a:r>
              <a:rPr lang="en-GB" sz="1400" dirty="0">
                <a:latin typeface="Century Gothic" panose="020B0502020202020204" pitchFamily="34" charset="0"/>
              </a:rPr>
              <a:t>On The Farm will provide the opportunity for children to </a:t>
            </a:r>
            <a:r>
              <a:rPr lang="en-GB" sz="1600" dirty="0">
                <a:latin typeface="Century Gothic" panose="020B0502020202020204" pitchFamily="34" charset="0"/>
              </a:rPr>
              <a:t>explore the role of flowers in the life cycle of flowering plants, including pollination, seed formation and seed dispersal, Identify and describe the functions of different parts of flowering plants: roots, stem, leaves and flowers. </a:t>
            </a:r>
            <a:br>
              <a:rPr lang="en-GB" sz="1600" dirty="0">
                <a:latin typeface="Century Gothic" panose="020B0502020202020204" pitchFamily="34" charset="0"/>
              </a:rPr>
            </a:br>
            <a:r>
              <a:rPr lang="en-GB" sz="1600" dirty="0">
                <a:latin typeface="Century Gothic" panose="020B0502020202020204" pitchFamily="34" charset="0"/>
              </a:rPr>
              <a:t>• Explore the requirements of plants for life and growth (air, light, water, nutrients from soil, and room to grow) and how they vary from plant to plant. </a:t>
            </a:r>
            <a:br>
              <a:rPr lang="en-GB" sz="1600" dirty="0">
                <a:latin typeface="Century Gothic" panose="020B0502020202020204" pitchFamily="34" charset="0"/>
              </a:rPr>
            </a:br>
            <a:r>
              <a:rPr lang="en-GB" sz="1600" dirty="0">
                <a:latin typeface="Century Gothic" panose="020B0502020202020204" pitchFamily="34" charset="0"/>
              </a:rPr>
              <a:t>• Investigate the way in which water is transported within plants. </a:t>
            </a:r>
            <a:br>
              <a:rPr lang="en-GB" sz="1600" dirty="0">
                <a:latin typeface="Century Gothic" panose="020B0502020202020204" pitchFamily="34" charset="0"/>
              </a:rPr>
            </a:br>
            <a:br>
              <a:rPr lang="en-GB" sz="1400" b="1" dirty="0">
                <a:latin typeface="Century Gothic" panose="020B0502020202020204" pitchFamily="34" charset="0"/>
              </a:rPr>
            </a:br>
            <a:r>
              <a:rPr lang="en-GB" sz="1400" b="1" dirty="0">
                <a:latin typeface="Century Gothic" panose="020B0502020202020204" pitchFamily="34" charset="0"/>
              </a:rPr>
              <a:t>By the end of this topic, most children will have: </a:t>
            </a:r>
            <a:br>
              <a:rPr lang="en-GB" sz="1400" b="1" dirty="0">
                <a:latin typeface="Century Gothic" panose="020B0502020202020204" pitchFamily="34" charset="0"/>
              </a:rPr>
            </a:br>
            <a:r>
              <a:rPr lang="en-GB" dirty="0"/>
              <a:t> </a:t>
            </a:r>
            <a:r>
              <a:rPr lang="en-GB" sz="1300" dirty="0">
                <a:latin typeface="Century Gothic" panose="020B0502020202020204" pitchFamily="34" charset="0"/>
              </a:rPr>
              <a:t>The ability to think independently and raise questions about working scientifically and the knowledge and skills that it brings. </a:t>
            </a:r>
            <a:br>
              <a:rPr lang="en-GB" sz="1300" dirty="0">
                <a:latin typeface="Century Gothic" panose="020B0502020202020204" pitchFamily="34" charset="0"/>
              </a:rPr>
            </a:br>
            <a:r>
              <a:rPr lang="en-GB" sz="1300" dirty="0">
                <a:latin typeface="Century Gothic" panose="020B0502020202020204" pitchFamily="34" charset="0"/>
              </a:rPr>
              <a:t>• Have confidence and competence in a full range of practical skills, taking the initiative in, for example, planning and carrying out scientific investigations. </a:t>
            </a:r>
            <a:br>
              <a:rPr lang="en-GB" sz="1300" dirty="0">
                <a:latin typeface="Century Gothic" panose="020B0502020202020204" pitchFamily="34" charset="0"/>
              </a:rPr>
            </a:br>
            <a:r>
              <a:rPr lang="en-GB" sz="1300" dirty="0">
                <a:latin typeface="Century Gothic" panose="020B0502020202020204" pitchFamily="34" charset="0"/>
              </a:rPr>
              <a:t>• Excellent scientific knowledge and understanding which is demonstrated in written and verbal explanations, solving challenging problems and reporting scientific findings.</a:t>
            </a:r>
            <a:br>
              <a:rPr lang="en-GB" sz="1300" dirty="0">
                <a:latin typeface="Century Gothic" panose="020B0502020202020204" pitchFamily="34" charset="0"/>
              </a:rPr>
            </a:br>
            <a:r>
              <a:rPr lang="en-GB" sz="1300" dirty="0">
                <a:latin typeface="Century Gothic" panose="020B0502020202020204" pitchFamily="34" charset="0"/>
              </a:rPr>
              <a:t>• High levels of originality, imagination or innovation in the application of skills.</a:t>
            </a:r>
            <a:br>
              <a:rPr lang="en-GB" sz="1300" dirty="0">
                <a:latin typeface="Century Gothic" panose="020B0502020202020204" pitchFamily="34" charset="0"/>
              </a:rPr>
            </a:br>
            <a:r>
              <a:rPr lang="en-GB" sz="1300" dirty="0">
                <a:latin typeface="Century Gothic" panose="020B0502020202020204" pitchFamily="34" charset="0"/>
              </a:rPr>
              <a:t>• A passion for science and its application in past, present and future technologies.</a:t>
            </a:r>
            <a:br>
              <a:rPr lang="en-GB" sz="1300" dirty="0">
                <a:latin typeface="Century Gothic" panose="020B0502020202020204" pitchFamily="34" charset="0"/>
              </a:rPr>
            </a:br>
            <a:r>
              <a:rPr lang="en-GB" sz="1600" dirty="0">
                <a:solidFill>
                  <a:schemeClr val="dk1"/>
                </a:solidFill>
              </a:rPr>
              <a:t>Design with purpose by identifying opportunities to design. </a:t>
            </a:r>
            <a:br>
              <a:rPr lang="en-GB" sz="1600" dirty="0">
                <a:solidFill>
                  <a:schemeClr val="dk1"/>
                </a:solidFill>
              </a:rPr>
            </a:br>
            <a:r>
              <a:rPr lang="en-GB" sz="1600" dirty="0">
                <a:solidFill>
                  <a:schemeClr val="dk1"/>
                </a:solidFill>
              </a:rPr>
              <a:t>• Make products by working efficiently (such as by carefully selecting materials). </a:t>
            </a:r>
            <a:br>
              <a:rPr lang="en-GB" sz="1600" dirty="0">
                <a:solidFill>
                  <a:schemeClr val="dk1"/>
                </a:solidFill>
              </a:rPr>
            </a:br>
            <a:r>
              <a:rPr lang="en-GB" sz="1600" dirty="0">
                <a:solidFill>
                  <a:schemeClr val="dk1"/>
                </a:solidFill>
              </a:rPr>
              <a:t>• Refine work and techniques as work progresses, continually evaluating the product design. </a:t>
            </a:r>
            <a:br>
              <a:rPr lang="en-GB" sz="1600" dirty="0">
                <a:solidFill>
                  <a:schemeClr val="dk1"/>
                </a:solidFill>
              </a:rPr>
            </a:br>
            <a:r>
              <a:rPr lang="en-GB" sz="1600" dirty="0">
                <a:solidFill>
                  <a:schemeClr val="dk1"/>
                </a:solidFill>
              </a:rPr>
              <a:t>• Improve upon existing designs, giving reasons for choices.  </a:t>
            </a:r>
            <a:br>
              <a:rPr lang="en-GB" sz="1600" dirty="0">
                <a:solidFill>
                  <a:schemeClr val="dk1"/>
                </a:solidFill>
              </a:rPr>
            </a:br>
            <a:r>
              <a:rPr lang="en-GB" sz="1400" b="1" dirty="0">
                <a:latin typeface="Century Gothic" panose="020B0502020202020204" pitchFamily="34" charset="0"/>
              </a:rPr>
              <a:t>Children’s knowledge will be shown by:</a:t>
            </a:r>
            <a:br>
              <a:rPr lang="en-GB" sz="1400" b="1" dirty="0">
                <a:latin typeface="Century Gothic" panose="020B0502020202020204" pitchFamily="34" charset="0"/>
              </a:rPr>
            </a:br>
            <a:r>
              <a:rPr lang="en-GB" sz="1400" b="1" dirty="0">
                <a:latin typeface="Century Gothic" panose="020B0502020202020204" pitchFamily="34" charset="0"/>
              </a:rPr>
              <a:t>Extended Writing:</a:t>
            </a:r>
            <a:br>
              <a:rPr lang="en-GB" sz="1400" b="1" dirty="0">
                <a:latin typeface="Century Gothic" panose="020B0502020202020204" pitchFamily="34" charset="0"/>
              </a:rPr>
            </a:br>
            <a:r>
              <a:rPr lang="en-GB" sz="1400" dirty="0">
                <a:latin typeface="Century Gothic" panose="020B0502020202020204" pitchFamily="34" charset="0"/>
              </a:rPr>
              <a:t>English - Persuasive writing for buying your toy. </a:t>
            </a:r>
            <a:br>
              <a:rPr lang="en-GB" sz="1400" dirty="0">
                <a:latin typeface="Century Gothic" panose="020B0502020202020204" pitchFamily="34" charset="0"/>
              </a:rPr>
            </a:br>
            <a:r>
              <a:rPr lang="en-GB" sz="1400" dirty="0">
                <a:latin typeface="Century Gothic" panose="020B0502020202020204" pitchFamily="34" charset="0"/>
              </a:rPr>
              <a:t>Fact file – pick a toy to create a fact file about. How does it work?</a:t>
            </a:r>
            <a:br>
              <a:rPr lang="en-GB" sz="1400" dirty="0">
                <a:latin typeface="Century Gothic" panose="020B0502020202020204" pitchFamily="34" charset="0"/>
              </a:rPr>
            </a:br>
            <a:r>
              <a:rPr lang="en-GB" sz="1800" dirty="0"/>
              <a:t>Children’s own research of the </a:t>
            </a:r>
            <a:br>
              <a:rPr lang="en-GB" sz="1800" dirty="0"/>
            </a:br>
            <a:r>
              <a:rPr lang="en-GB" sz="1800" dirty="0"/>
              <a:t>Best toys. What can you </a:t>
            </a:r>
            <a:br>
              <a:rPr lang="en-GB" sz="1800" dirty="0"/>
            </a:br>
            <a:r>
              <a:rPr lang="en-GB" sz="1800" dirty="0"/>
              <a:t>Find out? What do you know?</a:t>
            </a:r>
            <a:br>
              <a:rPr lang="en-GB" sz="1800" dirty="0"/>
            </a:br>
            <a:r>
              <a:rPr lang="en-GB" sz="1800" dirty="0"/>
              <a:t>Persuasive poster for toy. </a:t>
            </a:r>
            <a:br>
              <a:rPr lang="en-GB" sz="1400" dirty="0"/>
            </a:br>
            <a:r>
              <a:rPr lang="en-GB" sz="1400" dirty="0">
                <a:latin typeface="Century Gothic" panose="020B0502020202020204" pitchFamily="34" charset="0"/>
              </a:rPr>
              <a:t> </a:t>
            </a:r>
            <a:br>
              <a:rPr lang="en-GB" sz="1400" dirty="0">
                <a:latin typeface="Century Gothic" panose="020B0502020202020204" pitchFamily="34" charset="0"/>
              </a:rPr>
            </a:br>
            <a:br>
              <a:rPr lang="en-GB" sz="1400" dirty="0">
                <a:latin typeface="Century Gothic" panose="020B0502020202020204" pitchFamily="34" charset="0"/>
              </a:rPr>
            </a:br>
            <a:br>
              <a:rPr lang="en-GB" sz="1400" b="1" dirty="0">
                <a:latin typeface="Century Gothic" panose="020B0502020202020204" pitchFamily="34" charset="0"/>
              </a:rPr>
            </a:br>
            <a:endParaRPr lang="en-GB" sz="1400" b="1" dirty="0">
              <a:latin typeface="Century Gothic" panose="020B0502020202020204" pitchFamily="34" charset="0"/>
            </a:endParaRPr>
          </a:p>
        </p:txBody>
      </p:sp>
      <p:sp>
        <p:nvSpPr>
          <p:cNvPr id="6" name="Footer Placeholder 5"/>
          <p:cNvSpPr>
            <a:spLocks noGrp="1"/>
          </p:cNvSpPr>
          <p:nvPr>
            <p:ph type="ftr" sz="quarter" idx="11"/>
          </p:nvPr>
        </p:nvSpPr>
        <p:spPr>
          <a:xfrm>
            <a:off x="1831179" y="9183864"/>
            <a:ext cx="3195638" cy="527403"/>
          </a:xfrm>
        </p:spPr>
        <p:txBody>
          <a:bodyPr/>
          <a:lstStyle/>
          <a:p>
            <a:r>
              <a:rPr lang="en-GB" sz="1800" b="1" dirty="0">
                <a:solidFill>
                  <a:srgbClr val="00B050"/>
                </a:solidFill>
                <a:latin typeface="Century Gothic" panose="020B0502020202020204" pitchFamily="34" charset="0"/>
              </a:rPr>
              <a:t>Create  Explore  Discover</a:t>
            </a:r>
          </a:p>
        </p:txBody>
      </p:sp>
      <p:pic>
        <p:nvPicPr>
          <p:cNvPr id="8" name="Picture 7">
            <a:extLst>
              <a:ext uri="{FF2B5EF4-FFF2-40B4-BE49-F238E27FC236}">
                <a16:creationId xmlns:a16="http://schemas.microsoft.com/office/drawing/2014/main" id="{00ED6A82-D3F1-4BEF-A7CA-2D8008FED7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2209" y="8579515"/>
            <a:ext cx="1098142" cy="1131752"/>
          </a:xfrm>
          <a:prstGeom prst="rect">
            <a:avLst/>
          </a:prstGeom>
        </p:spPr>
      </p:pic>
      <p:pic>
        <p:nvPicPr>
          <p:cNvPr id="7" name="Picture 4" descr="Image result for on the farm cartoon picture&quo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10243"/>
          <a:stretch/>
        </p:blipFill>
        <p:spPr bwMode="auto">
          <a:xfrm>
            <a:off x="4279327" y="264160"/>
            <a:ext cx="2018084" cy="1625105"/>
          </a:xfrm>
          <a:prstGeom prst="rect">
            <a:avLst/>
          </a:prstGeom>
          <a:noFill/>
          <a:ln w="57150">
            <a:solidFill>
              <a:srgbClr val="00B05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50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718" y="527405"/>
            <a:ext cx="5915025" cy="8420100"/>
          </a:xfrm>
        </p:spPr>
        <p:txBody>
          <a:bodyPr anchor="t">
            <a:normAutofit/>
          </a:bodyPr>
          <a:lstStyle/>
          <a:p>
            <a:r>
              <a:rPr lang="en-GB" sz="2000" b="1" dirty="0">
                <a:solidFill>
                  <a:srgbClr val="FF0000"/>
                </a:solidFill>
                <a:latin typeface="Century Gothic" panose="020B0502020202020204" pitchFamily="34" charset="0"/>
              </a:rPr>
              <a:t>Year 3</a:t>
            </a:r>
            <a:br>
              <a:rPr lang="en-GB" sz="2000" b="1" dirty="0">
                <a:solidFill>
                  <a:srgbClr val="FF0000"/>
                </a:solidFill>
                <a:latin typeface="Century Gothic" panose="020B0502020202020204" pitchFamily="34" charset="0"/>
              </a:rPr>
            </a:br>
            <a:r>
              <a:rPr lang="en-GB" sz="2000" b="1" dirty="0">
                <a:solidFill>
                  <a:srgbClr val="FF0000"/>
                </a:solidFill>
                <a:latin typeface="Century Gothic" panose="020B0502020202020204" pitchFamily="34" charset="0"/>
              </a:rPr>
              <a:t>Autumn 2 – At The Toy Shop</a:t>
            </a:r>
            <a:br>
              <a:rPr lang="en-GB" sz="4800" dirty="0">
                <a:latin typeface="Century Gothic" panose="020B0502020202020204" pitchFamily="34" charset="0"/>
              </a:rPr>
            </a:br>
            <a:r>
              <a:rPr lang="en-GB" sz="1800" b="1" dirty="0">
                <a:latin typeface="Century Gothic" panose="020B0502020202020204" pitchFamily="34" charset="0"/>
              </a:rPr>
              <a:t>Chris Quigley Milestones Covered </a:t>
            </a:r>
            <a:br>
              <a:rPr lang="en-GB" sz="1800" b="1" dirty="0">
                <a:latin typeface="Century Gothic" panose="020B0502020202020204" pitchFamily="34" charset="0"/>
              </a:rPr>
            </a:br>
            <a:br>
              <a:rPr lang="en-GB" sz="1800" b="1" dirty="0">
                <a:latin typeface="Century Gothic" panose="020B0502020202020204" pitchFamily="34" charset="0"/>
              </a:rPr>
            </a:br>
            <a:br>
              <a:rPr lang="en-GB" sz="1800" b="1" dirty="0">
                <a:latin typeface="Century Gothic" panose="020B0502020202020204" pitchFamily="34" charset="0"/>
              </a:rPr>
            </a:br>
            <a:br>
              <a:rPr lang="en-GB" sz="1800" b="1" dirty="0">
                <a:latin typeface="Century Gothic" panose="020B0502020202020204" pitchFamily="34" charset="0"/>
              </a:rPr>
            </a:br>
            <a:br>
              <a:rPr lang="en-GB" sz="1800" b="1" dirty="0">
                <a:latin typeface="Century Gothic" panose="020B0502020202020204" pitchFamily="34" charset="0"/>
              </a:rPr>
            </a:br>
            <a:br>
              <a:rPr lang="en-GB" sz="1800" b="1" dirty="0">
                <a:latin typeface="Century Gothic" panose="020B0502020202020204" pitchFamily="34" charset="0"/>
              </a:rPr>
            </a:br>
            <a:endParaRPr lang="en-GB" sz="1800" b="1" dirty="0">
              <a:latin typeface="Century Gothic" panose="020B0502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790308624"/>
              </p:ext>
            </p:extLst>
          </p:nvPr>
        </p:nvGraphicFramePr>
        <p:xfrm>
          <a:off x="416718" y="1530767"/>
          <a:ext cx="6062662" cy="8366760"/>
        </p:xfrm>
        <a:graphic>
          <a:graphicData uri="http://schemas.openxmlformats.org/drawingml/2006/table">
            <a:tbl>
              <a:tblPr firstRow="1" bandRow="1">
                <a:tableStyleId>{5C22544A-7EE6-4342-B048-85BDC9FD1C3A}</a:tableStyleId>
              </a:tblPr>
              <a:tblGrid>
                <a:gridCol w="1319212">
                  <a:extLst>
                    <a:ext uri="{9D8B030D-6E8A-4147-A177-3AD203B41FA5}">
                      <a16:colId xmlns:a16="http://schemas.microsoft.com/office/drawing/2014/main" val="3968296848"/>
                    </a:ext>
                  </a:extLst>
                </a:gridCol>
                <a:gridCol w="4743450">
                  <a:extLst>
                    <a:ext uri="{9D8B030D-6E8A-4147-A177-3AD203B41FA5}">
                      <a16:colId xmlns:a16="http://schemas.microsoft.com/office/drawing/2014/main" val="187975253"/>
                    </a:ext>
                  </a:extLst>
                </a:gridCol>
              </a:tblGrid>
              <a:tr h="334307">
                <a:tc>
                  <a:txBody>
                    <a:bodyPr/>
                    <a:lstStyle/>
                    <a:p>
                      <a:r>
                        <a:rPr lang="en-GB" sz="2000" dirty="0">
                          <a:latin typeface="Century Gothic" panose="020B0502020202020204" pitchFamily="34" charset="0"/>
                        </a:rPr>
                        <a:t>Subject</a:t>
                      </a:r>
                    </a:p>
                  </a:txBody>
                  <a:tcPr/>
                </a:tc>
                <a:tc>
                  <a:txBody>
                    <a:bodyPr/>
                    <a:lstStyle/>
                    <a:p>
                      <a:r>
                        <a:rPr lang="en-GB" sz="2000" dirty="0">
                          <a:latin typeface="Century Gothic" panose="020B0502020202020204" pitchFamily="34" charset="0"/>
                        </a:rPr>
                        <a:t>Milestone</a:t>
                      </a:r>
                    </a:p>
                  </a:txBody>
                  <a:tcPr/>
                </a:tc>
                <a:extLst>
                  <a:ext uri="{0D108BD9-81ED-4DB2-BD59-A6C34878D82A}">
                    <a16:rowId xmlns:a16="http://schemas.microsoft.com/office/drawing/2014/main" val="2171805527"/>
                  </a:ext>
                </a:extLst>
              </a:tr>
              <a:tr h="2888833">
                <a:tc>
                  <a:txBody>
                    <a:bodyPr/>
                    <a:lstStyle/>
                    <a:p>
                      <a:r>
                        <a:rPr lang="en-GB" dirty="0">
                          <a:latin typeface="Century Gothic" panose="020B0502020202020204" pitchFamily="34" charset="0"/>
                        </a:rPr>
                        <a:t>Science</a:t>
                      </a:r>
                    </a:p>
                  </a:txBody>
                  <a:tcPr/>
                </a:tc>
                <a:tc>
                  <a:txBody>
                    <a:bodyPr/>
                    <a:lstStyle/>
                    <a:p>
                      <a:r>
                        <a:rPr lang="en-GB" sz="1050" kern="1200" dirty="0">
                          <a:solidFill>
                            <a:schemeClr val="dk1"/>
                          </a:solidFill>
                          <a:effectLst/>
                          <a:latin typeface="Century Gothic" panose="020B0502020202020204" pitchFamily="34" charset="0"/>
                          <a:ea typeface="+mn-ea"/>
                          <a:cs typeface="+mn-cs"/>
                        </a:rPr>
                        <a:t>• Ask relevant questions.</a:t>
                      </a:r>
                    </a:p>
                    <a:p>
                      <a:r>
                        <a:rPr lang="en-GB" sz="1050" kern="1200" dirty="0">
                          <a:solidFill>
                            <a:schemeClr val="dk1"/>
                          </a:solidFill>
                          <a:effectLst/>
                          <a:latin typeface="Century Gothic" panose="020B0502020202020204" pitchFamily="34" charset="0"/>
                          <a:ea typeface="+mn-ea"/>
                          <a:cs typeface="+mn-cs"/>
                        </a:rPr>
                        <a:t>• Set up simple, practical enquiries and comparative and fair tests.</a:t>
                      </a:r>
                    </a:p>
                    <a:p>
                      <a:r>
                        <a:rPr lang="en-GB" sz="1050" kern="1200" dirty="0">
                          <a:solidFill>
                            <a:schemeClr val="dk1"/>
                          </a:solidFill>
                          <a:effectLst/>
                          <a:latin typeface="Century Gothic" panose="020B0502020202020204" pitchFamily="34" charset="0"/>
                          <a:ea typeface="+mn-ea"/>
                          <a:cs typeface="+mn-cs"/>
                        </a:rPr>
                        <a:t>• Make accurate measurements using standard units, using a range of equipment, e.g. thermometers and data loggers.</a:t>
                      </a:r>
                    </a:p>
                    <a:p>
                      <a:r>
                        <a:rPr lang="en-GB" sz="1050" kern="1200" dirty="0">
                          <a:solidFill>
                            <a:schemeClr val="dk1"/>
                          </a:solidFill>
                          <a:effectLst/>
                          <a:latin typeface="Century Gothic" panose="020B0502020202020204" pitchFamily="34" charset="0"/>
                          <a:ea typeface="+mn-ea"/>
                          <a:cs typeface="+mn-cs"/>
                        </a:rPr>
                        <a:t>• Gather, record, classify and present data in a variety of ways to help in answering questions.</a:t>
                      </a:r>
                    </a:p>
                    <a:p>
                      <a:r>
                        <a:rPr lang="en-GB" sz="1050" kern="1200" dirty="0">
                          <a:solidFill>
                            <a:schemeClr val="dk1"/>
                          </a:solidFill>
                          <a:effectLst/>
                          <a:latin typeface="Century Gothic" panose="020B0502020202020204" pitchFamily="34" charset="0"/>
                          <a:ea typeface="+mn-ea"/>
                          <a:cs typeface="+mn-cs"/>
                        </a:rPr>
                        <a:t>• Record findings using simple scientific language, drawings, labelled diagrams, bar charts and tables.</a:t>
                      </a:r>
                    </a:p>
                    <a:p>
                      <a:r>
                        <a:rPr lang="en-GB" sz="1050" kern="1200" dirty="0">
                          <a:solidFill>
                            <a:schemeClr val="dk1"/>
                          </a:solidFill>
                          <a:effectLst/>
                          <a:latin typeface="Century Gothic" panose="020B0502020202020204" pitchFamily="34" charset="0"/>
                          <a:ea typeface="+mn-ea"/>
                          <a:cs typeface="+mn-cs"/>
                        </a:rPr>
                        <a:t>• Report on findings from enquiries, including oral and written explanations, displays or presentations of results and conclusions.</a:t>
                      </a:r>
                    </a:p>
                    <a:p>
                      <a:r>
                        <a:rPr lang="en-GB" sz="1050" kern="1200" dirty="0">
                          <a:solidFill>
                            <a:schemeClr val="dk1"/>
                          </a:solidFill>
                          <a:effectLst/>
                          <a:latin typeface="Century Gothic" panose="020B0502020202020204" pitchFamily="34" charset="0"/>
                          <a:ea typeface="+mn-ea"/>
                          <a:cs typeface="+mn-cs"/>
                        </a:rPr>
                        <a:t>• Use results to draw simple conclusions and suggest improvements, new questions and predictions for setting up further tests.</a:t>
                      </a:r>
                    </a:p>
                    <a:p>
                      <a:r>
                        <a:rPr lang="en-GB" sz="1050" kern="1200" dirty="0">
                          <a:solidFill>
                            <a:schemeClr val="dk1"/>
                          </a:solidFill>
                          <a:effectLst/>
                          <a:latin typeface="Century Gothic" panose="020B0502020202020204" pitchFamily="34" charset="0"/>
                          <a:ea typeface="+mn-ea"/>
                          <a:cs typeface="+mn-cs"/>
                        </a:rPr>
                        <a:t>• Identify differences, similarities or changes related to simple, scientific ideas and processes.</a:t>
                      </a:r>
                    </a:p>
                    <a:p>
                      <a:r>
                        <a:rPr lang="en-GB" sz="1050" kern="1200" dirty="0">
                          <a:solidFill>
                            <a:schemeClr val="dk1"/>
                          </a:solidFill>
                          <a:effectLst/>
                          <a:latin typeface="Century Gothic" panose="020B0502020202020204" pitchFamily="34" charset="0"/>
                          <a:ea typeface="+mn-ea"/>
                          <a:cs typeface="+mn-cs"/>
                        </a:rPr>
                        <a:t>• Use straightforward, scientific evidence to answer questions or to support their findings.</a:t>
                      </a:r>
                    </a:p>
                    <a:p>
                      <a:pPr rtl="0" fontAlgn="base"/>
                      <a:r>
                        <a:rPr lang="en-GB" sz="1100" b="0" i="0" kern="1200" dirty="0">
                          <a:solidFill>
                            <a:schemeClr val="dk1"/>
                          </a:solidFill>
                          <a:effectLst/>
                          <a:latin typeface="Century Gothic" panose="020B0502020202020204" pitchFamily="34" charset="0"/>
                          <a:ea typeface="+mn-ea"/>
                          <a:cs typeface="+mn-cs"/>
                        </a:rPr>
                        <a:t>Identify and describe the functions of different parts of flowering plants: roots, stem, leaves and flowers. </a:t>
                      </a:r>
                    </a:p>
                    <a:p>
                      <a:pPr rtl="0" fontAlgn="base"/>
                      <a:r>
                        <a:rPr lang="en-GB" sz="1100" b="0" i="0" kern="1200" dirty="0">
                          <a:solidFill>
                            <a:schemeClr val="dk1"/>
                          </a:solidFill>
                          <a:effectLst/>
                          <a:latin typeface="Century Gothic" panose="020B0502020202020204" pitchFamily="34" charset="0"/>
                          <a:ea typeface="+mn-ea"/>
                          <a:cs typeface="+mn-cs"/>
                        </a:rPr>
                        <a:t>• Explore the requirements of plants for life and growth (air, light, water, nutrients from soil, and room to grow) and how they vary from plant to plant. </a:t>
                      </a:r>
                    </a:p>
                    <a:p>
                      <a:pPr rtl="0" fontAlgn="base"/>
                      <a:r>
                        <a:rPr lang="en-GB" sz="1100" b="0" i="0" kern="1200" dirty="0">
                          <a:solidFill>
                            <a:schemeClr val="dk1"/>
                          </a:solidFill>
                          <a:effectLst/>
                          <a:latin typeface="Century Gothic" panose="020B0502020202020204" pitchFamily="34" charset="0"/>
                          <a:ea typeface="+mn-ea"/>
                          <a:cs typeface="+mn-cs"/>
                        </a:rPr>
                        <a:t>• Investigate the way in which water is transported within plants. </a:t>
                      </a:r>
                    </a:p>
                    <a:p>
                      <a:pPr rtl="0" fontAlgn="base"/>
                      <a:r>
                        <a:rPr lang="en-GB" sz="1100" b="0" i="0" kern="1200" dirty="0">
                          <a:solidFill>
                            <a:schemeClr val="dk1"/>
                          </a:solidFill>
                          <a:effectLst/>
                          <a:latin typeface="Century Gothic" panose="020B0502020202020204" pitchFamily="34" charset="0"/>
                          <a:ea typeface="+mn-ea"/>
                          <a:cs typeface="+mn-cs"/>
                        </a:rPr>
                        <a:t>• Explore the role of flowers in the life cycle of flowering plants, including pollination, seed formation and seed dispersal.</a:t>
                      </a:r>
                      <a:r>
                        <a:rPr lang="en-GB" sz="1350" b="0" i="0" kern="1200" dirty="0">
                          <a:solidFill>
                            <a:schemeClr val="dk1"/>
                          </a:solidFill>
                          <a:effectLst/>
                          <a:latin typeface="+mn-lt"/>
                          <a:ea typeface="+mn-ea"/>
                          <a:cs typeface="+mn-cs"/>
                        </a:rPr>
                        <a:t> </a:t>
                      </a:r>
                    </a:p>
                    <a:p>
                      <a:endParaRPr lang="en-GB" sz="1050" dirty="0">
                        <a:latin typeface="Century Gothic" panose="020B0502020202020204" pitchFamily="34" charset="0"/>
                      </a:endParaRPr>
                    </a:p>
                  </a:txBody>
                  <a:tcPr/>
                </a:tc>
                <a:extLst>
                  <a:ext uri="{0D108BD9-81ED-4DB2-BD59-A6C34878D82A}">
                    <a16:rowId xmlns:a16="http://schemas.microsoft.com/office/drawing/2014/main" val="677294665"/>
                  </a:ext>
                </a:extLst>
              </a:tr>
              <a:tr h="1309481">
                <a:tc>
                  <a:txBody>
                    <a:bodyPr/>
                    <a:lstStyle/>
                    <a:p>
                      <a:r>
                        <a:rPr lang="en-GB" dirty="0">
                          <a:latin typeface="Century Gothic" panose="020B0502020202020204" pitchFamily="34" charset="0"/>
                        </a:rPr>
                        <a:t>DT</a:t>
                      </a:r>
                    </a:p>
                  </a:txBody>
                  <a:tcPr/>
                </a:tc>
                <a:tc>
                  <a:txBody>
                    <a:bodyPr/>
                    <a:lstStyle/>
                    <a:p>
                      <a:pPr rtl="0" fontAlgn="base"/>
                      <a:r>
                        <a:rPr lang="en-GB" sz="1100" b="0" i="0" kern="1200" dirty="0">
                          <a:solidFill>
                            <a:schemeClr val="dk1"/>
                          </a:solidFill>
                          <a:effectLst/>
                          <a:latin typeface="+mn-lt"/>
                          <a:ea typeface="+mn-ea"/>
                          <a:cs typeface="+mn-cs"/>
                        </a:rPr>
                        <a:t>• Cut materials accurately and safely by selecting appropriate tools. </a:t>
                      </a:r>
                    </a:p>
                    <a:p>
                      <a:pPr rtl="0" fontAlgn="base"/>
                      <a:r>
                        <a:rPr lang="en-GB" sz="1100" b="0" i="0" kern="1200" dirty="0">
                          <a:solidFill>
                            <a:schemeClr val="dk1"/>
                          </a:solidFill>
                          <a:effectLst/>
                          <a:latin typeface="+mn-lt"/>
                          <a:ea typeface="+mn-ea"/>
                          <a:cs typeface="+mn-cs"/>
                        </a:rPr>
                        <a:t>• Measure and mark out to the nearest millimetre. </a:t>
                      </a:r>
                    </a:p>
                    <a:p>
                      <a:pPr rtl="0" fontAlgn="base"/>
                      <a:r>
                        <a:rPr lang="en-GB" sz="1100" b="0" i="0" kern="1200" dirty="0">
                          <a:solidFill>
                            <a:schemeClr val="dk1"/>
                          </a:solidFill>
                          <a:effectLst/>
                          <a:latin typeface="+mn-lt"/>
                          <a:ea typeface="+mn-ea"/>
                          <a:cs typeface="+mn-cs"/>
                        </a:rPr>
                        <a:t>• Apply appropriate cutting and shaping techniques that include cuts within the perimeter of the material (such as slots or cut outs). </a:t>
                      </a:r>
                    </a:p>
                    <a:p>
                      <a:pPr rtl="0" fontAlgn="base"/>
                      <a:r>
                        <a:rPr lang="en-GB" sz="1100" b="0" i="0" kern="1200" dirty="0">
                          <a:solidFill>
                            <a:schemeClr val="dk1"/>
                          </a:solidFill>
                          <a:effectLst/>
                          <a:latin typeface="+mn-lt"/>
                          <a:ea typeface="+mn-ea"/>
                          <a:cs typeface="+mn-cs"/>
                        </a:rPr>
                        <a:t>• Select appropriate joining techniques</a:t>
                      </a:r>
                    </a:p>
                    <a:p>
                      <a:pPr marL="285750" indent="-285750">
                        <a:buFont typeface="Arial" panose="020B0604020202020204" pitchFamily="34" charset="0"/>
                        <a:buChar char="•"/>
                      </a:pPr>
                      <a:r>
                        <a:rPr lang="en-GB" sz="1100" b="0" i="0" kern="1200" dirty="0">
                          <a:solidFill>
                            <a:schemeClr val="dk1"/>
                          </a:solidFill>
                          <a:effectLst/>
                          <a:latin typeface="+mn-lt"/>
                          <a:ea typeface="+mn-ea"/>
                          <a:cs typeface="+mn-cs"/>
                        </a:rPr>
                        <a:t>Create series and parallel circuits</a:t>
                      </a:r>
                    </a:p>
                    <a:p>
                      <a:pPr rtl="0" fontAlgn="base"/>
                      <a:r>
                        <a:rPr lang="en-GB" sz="1100" b="0" i="0" kern="1200" dirty="0">
                          <a:solidFill>
                            <a:schemeClr val="dk1"/>
                          </a:solidFill>
                          <a:effectLst/>
                          <a:latin typeface="+mn-lt"/>
                          <a:ea typeface="+mn-ea"/>
                          <a:cs typeface="+mn-cs"/>
                        </a:rPr>
                        <a:t>• Understand the need for a seam allowance. </a:t>
                      </a:r>
                    </a:p>
                    <a:p>
                      <a:pPr rtl="0" fontAlgn="base"/>
                      <a:r>
                        <a:rPr lang="en-GB" sz="1100" b="0" i="0" kern="1200" dirty="0">
                          <a:solidFill>
                            <a:schemeClr val="dk1"/>
                          </a:solidFill>
                          <a:effectLst/>
                          <a:latin typeface="+mn-lt"/>
                          <a:ea typeface="+mn-ea"/>
                          <a:cs typeface="+mn-cs"/>
                        </a:rPr>
                        <a:t>• Join textiles with appropriate stitching. </a:t>
                      </a:r>
                    </a:p>
                    <a:p>
                      <a:pPr rtl="0" fontAlgn="base"/>
                      <a:r>
                        <a:rPr lang="en-GB" sz="1100" b="0" i="0" kern="1200" dirty="0">
                          <a:solidFill>
                            <a:schemeClr val="dk1"/>
                          </a:solidFill>
                          <a:effectLst/>
                          <a:latin typeface="+mn-lt"/>
                          <a:ea typeface="+mn-ea"/>
                          <a:cs typeface="+mn-cs"/>
                        </a:rPr>
                        <a:t>• Select the most appropriate techniques to decorate textiles. </a:t>
                      </a:r>
                    </a:p>
                    <a:p>
                      <a:pPr marL="285750" indent="-285750">
                        <a:buFont typeface="Arial" panose="020B0604020202020204" pitchFamily="34" charset="0"/>
                        <a:buChar char="•"/>
                      </a:pPr>
                      <a:r>
                        <a:rPr lang="en-GB" sz="1100" b="0" i="0" kern="1200" dirty="0">
                          <a:solidFill>
                            <a:schemeClr val="dk1"/>
                          </a:solidFill>
                          <a:effectLst/>
                          <a:latin typeface="+mn-lt"/>
                          <a:ea typeface="+mn-ea"/>
                          <a:cs typeface="+mn-cs"/>
                        </a:rPr>
                        <a:t>Control and monitor models using software designed for this purpose.  </a:t>
                      </a:r>
                    </a:p>
                    <a:p>
                      <a:pPr rtl="0" fontAlgn="base"/>
                      <a:r>
                        <a:rPr lang="en-GB" sz="1100" b="0" i="0" kern="1200" dirty="0">
                          <a:solidFill>
                            <a:schemeClr val="dk1"/>
                          </a:solidFill>
                          <a:effectLst/>
                          <a:latin typeface="+mn-lt"/>
                          <a:ea typeface="+mn-ea"/>
                          <a:cs typeface="+mn-cs"/>
                        </a:rPr>
                        <a:t>Choose suitable techniques to construct products or to repair items. </a:t>
                      </a:r>
                    </a:p>
                    <a:p>
                      <a:pPr rtl="0" fontAlgn="base"/>
                      <a:r>
                        <a:rPr lang="en-GB" sz="1100" b="0" i="0" kern="1200" dirty="0">
                          <a:solidFill>
                            <a:schemeClr val="dk1"/>
                          </a:solidFill>
                          <a:effectLst/>
                          <a:latin typeface="+mn-lt"/>
                          <a:ea typeface="+mn-ea"/>
                          <a:cs typeface="+mn-cs"/>
                        </a:rPr>
                        <a:t>• Strengthen materials using suitable techniques. </a:t>
                      </a:r>
                    </a:p>
                    <a:p>
                      <a:pPr rtl="0" fontAlgn="base"/>
                      <a:r>
                        <a:rPr lang="en-GB" sz="1100" b="0" i="0" kern="1200" dirty="0">
                          <a:solidFill>
                            <a:schemeClr val="dk1"/>
                          </a:solidFill>
                          <a:effectLst/>
                          <a:latin typeface="+mn-lt"/>
                          <a:ea typeface="+mn-ea"/>
                          <a:cs typeface="+mn-cs"/>
                        </a:rPr>
                        <a:t>• Design with purpose by identifying opportunities to design. </a:t>
                      </a:r>
                    </a:p>
                    <a:p>
                      <a:pPr rtl="0" fontAlgn="base"/>
                      <a:r>
                        <a:rPr lang="en-GB" sz="1100" b="0" i="0" kern="1200" dirty="0">
                          <a:solidFill>
                            <a:schemeClr val="dk1"/>
                          </a:solidFill>
                          <a:effectLst/>
                          <a:latin typeface="+mn-lt"/>
                          <a:ea typeface="+mn-ea"/>
                          <a:cs typeface="+mn-cs"/>
                        </a:rPr>
                        <a:t>• Make products by working efficiently (such as by carefully selecting materials). </a:t>
                      </a:r>
                    </a:p>
                    <a:p>
                      <a:pPr rtl="0" fontAlgn="base"/>
                      <a:r>
                        <a:rPr lang="en-GB" sz="1100" b="0" i="0" kern="1200" dirty="0">
                          <a:solidFill>
                            <a:schemeClr val="dk1"/>
                          </a:solidFill>
                          <a:effectLst/>
                          <a:latin typeface="+mn-lt"/>
                          <a:ea typeface="+mn-ea"/>
                          <a:cs typeface="+mn-cs"/>
                        </a:rPr>
                        <a:t>• Refine work and techniques as work progresses, continually evaluating the product design. </a:t>
                      </a:r>
                    </a:p>
                    <a:p>
                      <a:pPr rtl="0" fontAlgn="base"/>
                      <a:r>
                        <a:rPr lang="en-GB" sz="1100" b="0" i="0" kern="1200" dirty="0">
                          <a:solidFill>
                            <a:schemeClr val="dk1"/>
                          </a:solidFill>
                          <a:effectLst/>
                          <a:latin typeface="+mn-lt"/>
                          <a:ea typeface="+mn-ea"/>
                          <a:cs typeface="+mn-cs"/>
                        </a:rPr>
                        <a:t>• Improve upon existing designs, giving reasons for choices.  </a:t>
                      </a:r>
                    </a:p>
                    <a:p>
                      <a:pPr rtl="0" fontAlgn="base"/>
                      <a:r>
                        <a:rPr lang="en-GB" sz="1100" b="0" i="0" kern="1200" dirty="0">
                          <a:solidFill>
                            <a:schemeClr val="dk1"/>
                          </a:solidFill>
                          <a:effectLst/>
                          <a:latin typeface="+mn-lt"/>
                          <a:ea typeface="+mn-ea"/>
                          <a:cs typeface="+mn-cs"/>
                        </a:rPr>
                        <a:t>• Disassemble products to understand how they work. </a:t>
                      </a:r>
                    </a:p>
                    <a:p>
                      <a:pPr rtl="0" fontAlgn="base"/>
                      <a:r>
                        <a:rPr lang="en-GB" sz="1100" b="0" i="0" kern="1200" dirty="0">
                          <a:solidFill>
                            <a:schemeClr val="dk1"/>
                          </a:solidFill>
                          <a:effectLst/>
                          <a:latin typeface="+mn-lt"/>
                          <a:ea typeface="+mn-ea"/>
                          <a:cs typeface="+mn-cs"/>
                        </a:rPr>
                        <a:t>Identify some of the great designers in all of the areas of study (including pioneers in horticultural techniques) to generate ideas for designs. </a:t>
                      </a:r>
                    </a:p>
                    <a:p>
                      <a:pPr rtl="0" fontAlgn="base"/>
                      <a:r>
                        <a:rPr lang="en-GB" sz="1100" b="0" i="0" kern="1200" dirty="0">
                          <a:solidFill>
                            <a:schemeClr val="dk1"/>
                          </a:solidFill>
                          <a:effectLst/>
                          <a:latin typeface="+mn-lt"/>
                          <a:ea typeface="+mn-ea"/>
                          <a:cs typeface="+mn-cs"/>
                        </a:rPr>
                        <a:t>  </a:t>
                      </a:r>
                      <a:endParaRPr lang="en-GB" sz="1050" dirty="0">
                        <a:latin typeface="Century Gothic" panose="020B0502020202020204" pitchFamily="34" charset="0"/>
                      </a:endParaRPr>
                    </a:p>
                  </a:txBody>
                  <a:tcPr/>
                </a:tc>
                <a:extLst>
                  <a:ext uri="{0D108BD9-81ED-4DB2-BD59-A6C34878D82A}">
                    <a16:rowId xmlns:a16="http://schemas.microsoft.com/office/drawing/2014/main" val="868204830"/>
                  </a:ext>
                </a:extLst>
              </a:tr>
            </a:tbl>
          </a:graphicData>
        </a:graphic>
      </p:graphicFrame>
      <p:pic>
        <p:nvPicPr>
          <p:cNvPr id="7" name="Picture 6">
            <a:extLst>
              <a:ext uri="{FF2B5EF4-FFF2-40B4-BE49-F238E27FC236}">
                <a16:creationId xmlns:a16="http://schemas.microsoft.com/office/drawing/2014/main" id="{00ED6A82-D3F1-4BEF-A7CA-2D8008FED7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19688" y="168724"/>
            <a:ext cx="1321594" cy="1362043"/>
          </a:xfrm>
          <a:prstGeom prst="rect">
            <a:avLst/>
          </a:prstGeom>
        </p:spPr>
      </p:pic>
    </p:spTree>
    <p:extLst>
      <p:ext uri="{BB962C8B-B14F-4D97-AF65-F5344CB8AC3E}">
        <p14:creationId xmlns:p14="http://schemas.microsoft.com/office/powerpoint/2010/main" val="4145378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63749" y="127042"/>
            <a:ext cx="1540117" cy="262829"/>
          </a:xfrm>
          <a:prstGeom prst="rect">
            <a:avLst/>
          </a:prstGeom>
          <a:noFill/>
        </p:spPr>
        <p:txBody>
          <a:bodyPr wrap="square" rtlCol="0">
            <a:spAutoFit/>
          </a:bodyPr>
          <a:lstStyle/>
          <a:p>
            <a:r>
              <a:rPr lang="en-GB" sz="1108" b="1" u="sng" dirty="0">
                <a:latin typeface="Century Gothic" panose="020B0502020202020204" pitchFamily="34" charset="0"/>
              </a:rPr>
              <a:t>Topic Overview</a:t>
            </a:r>
          </a:p>
        </p:txBody>
      </p:sp>
      <p:sp>
        <p:nvSpPr>
          <p:cNvPr id="9" name="TextBox 8"/>
          <p:cNvSpPr txBox="1"/>
          <p:nvPr/>
        </p:nvSpPr>
        <p:spPr>
          <a:xfrm>
            <a:off x="2014572" y="461583"/>
            <a:ext cx="2820416" cy="859210"/>
          </a:xfrm>
          <a:prstGeom prst="rect">
            <a:avLst/>
          </a:prstGeom>
          <a:solidFill>
            <a:srgbClr val="92D050"/>
          </a:solidFill>
          <a:ln>
            <a:solidFill>
              <a:schemeClr val="tx1"/>
            </a:solidFill>
          </a:ln>
        </p:spPr>
        <p:txBody>
          <a:bodyPr wrap="square" rtlCol="0">
            <a:spAutoFit/>
          </a:bodyPr>
          <a:lstStyle/>
          <a:p>
            <a:pPr algn="ctr"/>
            <a:r>
              <a:rPr lang="en-GB" sz="1246" b="1" dirty="0">
                <a:latin typeface="Century Gothic" panose="020B0502020202020204" pitchFamily="34" charset="0"/>
              </a:rPr>
              <a:t>Title: On The Farm</a:t>
            </a:r>
          </a:p>
          <a:p>
            <a:pPr algn="ctr"/>
            <a:endParaRPr lang="en-GB" sz="1246" b="1" dirty="0">
              <a:latin typeface="Century Gothic" panose="020B0502020202020204" pitchFamily="34" charset="0"/>
            </a:endParaRPr>
          </a:p>
          <a:p>
            <a:pPr algn="ctr"/>
            <a:r>
              <a:rPr lang="en-GB" sz="1246" b="1" dirty="0">
                <a:latin typeface="Century Gothic" panose="020B0502020202020204" pitchFamily="34" charset="0"/>
              </a:rPr>
              <a:t>Curriculum Driver: Science and DT</a:t>
            </a:r>
          </a:p>
          <a:p>
            <a:pPr algn="ctr"/>
            <a:endParaRPr lang="en-GB" sz="1246" b="1" dirty="0">
              <a:latin typeface="Century Gothic" panose="020B0502020202020204" pitchFamily="34" charset="0"/>
            </a:endParaRPr>
          </a:p>
        </p:txBody>
      </p:sp>
      <p:sp>
        <p:nvSpPr>
          <p:cNvPr id="10" name="TextBox 9"/>
          <p:cNvSpPr txBox="1"/>
          <p:nvPr/>
        </p:nvSpPr>
        <p:spPr>
          <a:xfrm>
            <a:off x="258261" y="7901660"/>
            <a:ext cx="6333039" cy="1732910"/>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Linked Texts</a:t>
            </a:r>
          </a:p>
          <a:p>
            <a:endParaRPr lang="en-GB" sz="969" dirty="0"/>
          </a:p>
          <a:p>
            <a:endParaRPr lang="en-GB" sz="969" dirty="0"/>
          </a:p>
          <a:p>
            <a:endParaRPr lang="en-GB" sz="969" dirty="0"/>
          </a:p>
          <a:p>
            <a:endParaRPr lang="en-GB" sz="969" dirty="0"/>
          </a:p>
          <a:p>
            <a:endParaRPr lang="en-GB" sz="969" b="1" dirty="0">
              <a:latin typeface="Century Gothic" panose="020B0502020202020204" pitchFamily="34" charset="0"/>
            </a:endParaRPr>
          </a:p>
          <a:p>
            <a:endParaRPr lang="en-GB" sz="969" b="1" dirty="0">
              <a:latin typeface="Century Gothic" panose="020B0502020202020204" pitchFamily="34" charset="0"/>
            </a:endParaRPr>
          </a:p>
          <a:p>
            <a:endParaRPr lang="en-GB" sz="969" b="1" dirty="0">
              <a:latin typeface="Century Gothic" panose="020B0502020202020204" pitchFamily="34" charset="0"/>
            </a:endParaRPr>
          </a:p>
          <a:p>
            <a:endParaRPr lang="en-GB" sz="969" dirty="0"/>
          </a:p>
          <a:p>
            <a:endParaRPr lang="en-GB" sz="969" dirty="0"/>
          </a:p>
          <a:p>
            <a:endParaRPr lang="en-GB" sz="969" dirty="0"/>
          </a:p>
        </p:txBody>
      </p:sp>
      <p:sp>
        <p:nvSpPr>
          <p:cNvPr id="12" name="TextBox 11"/>
          <p:cNvSpPr txBox="1"/>
          <p:nvPr/>
        </p:nvSpPr>
        <p:spPr>
          <a:xfrm>
            <a:off x="269598" y="3941505"/>
            <a:ext cx="2264052" cy="2180340"/>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Free Writing Stimulus</a:t>
            </a:r>
          </a:p>
          <a:p>
            <a:endParaRPr lang="en-GB" sz="969" dirty="0"/>
          </a:p>
          <a:p>
            <a:endParaRPr lang="en-GB" sz="969" dirty="0"/>
          </a:p>
          <a:p>
            <a:endParaRPr lang="en-GB" sz="969" dirty="0"/>
          </a:p>
          <a:p>
            <a:endParaRPr lang="en-GB" sz="969" dirty="0"/>
          </a:p>
          <a:p>
            <a:endParaRPr lang="en-GB" sz="969" dirty="0"/>
          </a:p>
          <a:p>
            <a:endParaRPr lang="en-GB" sz="969" dirty="0"/>
          </a:p>
          <a:p>
            <a:endParaRPr lang="en-GB" sz="969" dirty="0"/>
          </a:p>
          <a:p>
            <a:endParaRPr lang="en-GB" sz="969" dirty="0"/>
          </a:p>
          <a:p>
            <a:endParaRPr lang="en-GB" sz="969" dirty="0"/>
          </a:p>
          <a:p>
            <a:endParaRPr lang="en-GB" sz="969" dirty="0"/>
          </a:p>
          <a:p>
            <a:endParaRPr lang="en-GB" sz="969" dirty="0"/>
          </a:p>
          <a:p>
            <a:endParaRPr lang="en-GB" sz="969" dirty="0"/>
          </a:p>
          <a:p>
            <a:endParaRPr lang="en-GB" sz="969" dirty="0"/>
          </a:p>
        </p:txBody>
      </p:sp>
      <p:sp>
        <p:nvSpPr>
          <p:cNvPr id="13" name="TextBox 12"/>
          <p:cNvSpPr txBox="1"/>
          <p:nvPr/>
        </p:nvSpPr>
        <p:spPr>
          <a:xfrm>
            <a:off x="258261" y="1530710"/>
            <a:ext cx="6333039" cy="4970976"/>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Science Coverage (Main Focus)</a:t>
            </a:r>
          </a:p>
          <a:p>
            <a:r>
              <a:rPr lang="en-GB" sz="969" b="1" dirty="0">
                <a:latin typeface="Century Gothic" panose="020B0502020202020204" pitchFamily="34" charset="0"/>
              </a:rPr>
              <a:t>Begin topic with a visit to a farm – looking at plants and animals and their lifecycles. </a:t>
            </a:r>
          </a:p>
          <a:p>
            <a:r>
              <a:rPr lang="en-GB" sz="969" b="1" dirty="0">
                <a:latin typeface="Century Gothic" panose="020B0502020202020204" pitchFamily="34" charset="0"/>
              </a:rPr>
              <a:t>Investigate how plants survive and conduct an experiment where plants are put into different environment to see if they can survive. </a:t>
            </a:r>
          </a:p>
          <a:p>
            <a:r>
              <a:rPr lang="en-GB" sz="969" b="1" dirty="0">
                <a:latin typeface="Century Gothic" panose="020B0502020202020204" pitchFamily="34" charset="0"/>
              </a:rPr>
              <a:t>Label and understand the different parts of a plant.</a:t>
            </a:r>
          </a:p>
          <a:p>
            <a:r>
              <a:rPr lang="en-GB" sz="969" b="1" dirty="0">
                <a:latin typeface="Century Gothic" panose="020B0502020202020204" pitchFamily="34" charset="0"/>
              </a:rPr>
              <a:t>Investigate food that humans eat and food that animals eat and the differences between the two.</a:t>
            </a:r>
          </a:p>
          <a:p>
            <a:r>
              <a:rPr lang="en-GB" sz="969" b="1" dirty="0">
                <a:latin typeface="Century Gothic" panose="020B0502020202020204" pitchFamily="34" charset="0"/>
              </a:rPr>
              <a:t>Look at how farms grow foods and how they are different to the foods you buy from the supermarket. Have they come from a local farm? Or are they shipped worldwide? </a:t>
            </a:r>
          </a:p>
          <a:p>
            <a:r>
              <a:rPr lang="en-GB" sz="969" b="1" dirty="0">
                <a:latin typeface="Century Gothic" panose="020B0502020202020204" pitchFamily="34" charset="0"/>
              </a:rPr>
              <a:t>Investigate the names of animals and their lifecycles.</a:t>
            </a:r>
          </a:p>
          <a:p>
            <a:r>
              <a:rPr lang="en-GB" sz="969" b="1" dirty="0">
                <a:latin typeface="Century Gothic" panose="020B0502020202020204" pitchFamily="34" charset="0"/>
              </a:rPr>
              <a:t>Investigate animals that grow up on farms, what happens to them? why does this happen? Is it important for our food chain? Are there alternative ways to live? </a:t>
            </a:r>
          </a:p>
          <a:p>
            <a:r>
              <a:rPr lang="en-GB" sz="969" b="1" dirty="0">
                <a:latin typeface="Century Gothic" panose="020B0502020202020204" pitchFamily="34" charset="0"/>
              </a:rPr>
              <a:t>Plant fact files. What information have you gathered? </a:t>
            </a:r>
          </a:p>
          <a:p>
            <a:endParaRPr lang="en-GB" sz="969" dirty="0">
              <a:latin typeface="Century Gothic" panose="020B0502020202020204" pitchFamily="34" charset="0"/>
            </a:endParaRPr>
          </a:p>
          <a:p>
            <a:r>
              <a:rPr lang="en-GB" sz="969" dirty="0">
                <a:latin typeface="Century Gothic" panose="020B0502020202020204" pitchFamily="34" charset="0"/>
              </a:rPr>
              <a:t>DT – eating foods from local farms. Do they taste better than some foods we buy from the supermarket? Why? Why not? Investigate why you think they are different. Is it environmentally more sustainable to boy from a local farm than buying from the supermarket? Why do you think this? </a:t>
            </a:r>
          </a:p>
          <a:p>
            <a:endParaRPr lang="en-GB" sz="1246" dirty="0"/>
          </a:p>
          <a:p>
            <a:endParaRPr lang="en-GB" sz="1246" dirty="0"/>
          </a:p>
          <a:p>
            <a:endParaRPr lang="en-GB" sz="1246" dirty="0"/>
          </a:p>
          <a:p>
            <a:r>
              <a:rPr lang="en-GB" sz="1246" dirty="0"/>
              <a:t>Children’s own research about </a:t>
            </a:r>
          </a:p>
          <a:p>
            <a:r>
              <a:rPr lang="en-GB" sz="1246" dirty="0"/>
              <a:t>farms. Are all farms good?</a:t>
            </a:r>
          </a:p>
          <a:p>
            <a:endParaRPr lang="en-GB" sz="1246" dirty="0"/>
          </a:p>
          <a:p>
            <a:r>
              <a:rPr lang="en-GB" sz="1246" dirty="0"/>
              <a:t>Create for and against argument </a:t>
            </a:r>
          </a:p>
          <a:p>
            <a:r>
              <a:rPr lang="en-GB" sz="1246" dirty="0"/>
              <a:t>For factory farms. </a:t>
            </a:r>
          </a:p>
          <a:p>
            <a:endParaRPr lang="en-GB" sz="1246" dirty="0"/>
          </a:p>
          <a:p>
            <a:endParaRPr lang="en-GB" sz="1246" dirty="0"/>
          </a:p>
          <a:p>
            <a:endParaRPr lang="en-GB" sz="1246" dirty="0"/>
          </a:p>
          <a:p>
            <a:endParaRPr lang="en-GB" sz="1246" dirty="0"/>
          </a:p>
          <a:p>
            <a:endParaRPr lang="en-GB" sz="1246" dirty="0"/>
          </a:p>
        </p:txBody>
      </p:sp>
      <p:sp>
        <p:nvSpPr>
          <p:cNvPr id="14" name="TextBox 13"/>
          <p:cNvSpPr txBox="1"/>
          <p:nvPr/>
        </p:nvSpPr>
        <p:spPr>
          <a:xfrm>
            <a:off x="4983072" y="3941505"/>
            <a:ext cx="1608227" cy="2329484"/>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Trips and Experiences</a:t>
            </a:r>
          </a:p>
          <a:p>
            <a:endParaRPr lang="en-GB" sz="969" b="1" dirty="0">
              <a:latin typeface="Century Gothic" panose="020B0502020202020204" pitchFamily="34" charset="0"/>
            </a:endParaRPr>
          </a:p>
          <a:p>
            <a:r>
              <a:rPr lang="en-GB" sz="969" b="1" dirty="0">
                <a:latin typeface="Century Gothic" panose="020B0502020202020204" pitchFamily="34" charset="0"/>
              </a:rPr>
              <a:t>Visit a farm </a:t>
            </a:r>
          </a:p>
          <a:p>
            <a:r>
              <a:rPr lang="en-GB" sz="969" b="1" dirty="0">
                <a:latin typeface="Century Gothic" panose="020B0502020202020204" pitchFamily="34" charset="0"/>
              </a:rPr>
              <a:t>Plant flowers in our garden </a:t>
            </a:r>
          </a:p>
          <a:p>
            <a:endParaRPr lang="en-GB" sz="969" dirty="0"/>
          </a:p>
          <a:p>
            <a:endParaRPr lang="en-GB" sz="969" dirty="0"/>
          </a:p>
          <a:p>
            <a:endParaRPr lang="en-GB" sz="969" dirty="0"/>
          </a:p>
          <a:p>
            <a:endParaRPr lang="en-GB" sz="969" dirty="0"/>
          </a:p>
          <a:p>
            <a:endParaRPr lang="en-GB" sz="969" dirty="0"/>
          </a:p>
          <a:p>
            <a:endParaRPr lang="en-GB" sz="969" dirty="0"/>
          </a:p>
          <a:p>
            <a:endParaRPr lang="en-GB" sz="969" dirty="0"/>
          </a:p>
          <a:p>
            <a:endParaRPr lang="en-GB" sz="969" dirty="0"/>
          </a:p>
          <a:p>
            <a:endParaRPr lang="en-GB" sz="969" dirty="0"/>
          </a:p>
          <a:p>
            <a:endParaRPr lang="en-GB" sz="969" dirty="0"/>
          </a:p>
        </p:txBody>
      </p:sp>
      <p:sp>
        <p:nvSpPr>
          <p:cNvPr id="17" name="TextBox 16"/>
          <p:cNvSpPr txBox="1"/>
          <p:nvPr/>
        </p:nvSpPr>
        <p:spPr>
          <a:xfrm>
            <a:off x="269598" y="6193557"/>
            <a:ext cx="6321702" cy="2478627"/>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Other subject Coverage</a:t>
            </a:r>
          </a:p>
          <a:p>
            <a:endParaRPr lang="en-GB" sz="969" dirty="0">
              <a:latin typeface="Century Gothic" panose="020B0502020202020204" pitchFamily="34" charset="0"/>
            </a:endParaRPr>
          </a:p>
          <a:p>
            <a:r>
              <a:rPr lang="en-GB" sz="969" dirty="0">
                <a:latin typeface="Century Gothic" panose="020B0502020202020204" pitchFamily="34" charset="0"/>
              </a:rPr>
              <a:t>Art – sketch a plant. Can you label their parts too?</a:t>
            </a:r>
          </a:p>
          <a:p>
            <a:endParaRPr lang="en-GB" sz="969" b="1" dirty="0">
              <a:latin typeface="Century Gothic" panose="020B0502020202020204" pitchFamily="34" charset="0"/>
            </a:endParaRPr>
          </a:p>
          <a:p>
            <a:r>
              <a:rPr lang="en-GB" sz="969" b="1" dirty="0">
                <a:latin typeface="Century Gothic" panose="020B0502020202020204" pitchFamily="34" charset="0"/>
              </a:rPr>
              <a:t>History – How has farming changed over time? Can you compare farming in the past to farming now? What was farming like in Leeds in the past? </a:t>
            </a:r>
          </a:p>
          <a:p>
            <a:endParaRPr lang="en-GB" sz="969" b="1" dirty="0">
              <a:latin typeface="Century Gothic" panose="020B0502020202020204" pitchFamily="34" charset="0"/>
            </a:endParaRPr>
          </a:p>
          <a:p>
            <a:r>
              <a:rPr lang="en-GB" sz="969" b="1" dirty="0">
                <a:latin typeface="Century Gothic" panose="020B0502020202020204" pitchFamily="34" charset="0"/>
              </a:rPr>
              <a:t>Geography – Farming around the world. How does it change from country to country? Do all farmers farm the same? Do they grow different food? </a:t>
            </a:r>
          </a:p>
          <a:p>
            <a:endParaRPr lang="en-GB" sz="969" b="1" dirty="0">
              <a:latin typeface="Century Gothic" panose="020B0502020202020204" pitchFamily="34" charset="0"/>
            </a:endParaRPr>
          </a:p>
          <a:p>
            <a:r>
              <a:rPr lang="en-GB" sz="969" b="1" dirty="0">
                <a:latin typeface="Century Gothic" panose="020B0502020202020204" pitchFamily="34" charset="0"/>
              </a:rPr>
              <a:t>Music – ukuleles every Tuesday. </a:t>
            </a:r>
          </a:p>
          <a:p>
            <a:endParaRPr lang="en-GB" sz="969" b="1" dirty="0">
              <a:latin typeface="Century Gothic" panose="020B0502020202020204" pitchFamily="34" charset="0"/>
            </a:endParaRPr>
          </a:p>
          <a:p>
            <a:endParaRPr lang="en-GB" sz="969" b="1" dirty="0">
              <a:latin typeface="Century Gothic" panose="020B0502020202020204" pitchFamily="34" charset="0"/>
            </a:endParaRPr>
          </a:p>
          <a:p>
            <a:endParaRPr lang="en-GB" sz="969" b="1" dirty="0">
              <a:latin typeface="Century Gothic" panose="020B0502020202020204" pitchFamily="34" charset="0"/>
            </a:endParaRPr>
          </a:p>
          <a:p>
            <a:endParaRPr lang="en-GB" sz="969" b="1" dirty="0">
              <a:latin typeface="Century Gothic" panose="020B0502020202020204" pitchFamily="34" charset="0"/>
            </a:endParaRPr>
          </a:p>
          <a:p>
            <a:endParaRPr lang="en-GB" sz="969" b="1" dirty="0">
              <a:latin typeface="Century Gothic" panose="020B0502020202020204" pitchFamily="34" charset="0"/>
            </a:endParaRPr>
          </a:p>
        </p:txBody>
      </p:sp>
      <p:sp>
        <p:nvSpPr>
          <p:cNvPr id="15" name="TextBox 14"/>
          <p:cNvSpPr txBox="1"/>
          <p:nvPr/>
        </p:nvSpPr>
        <p:spPr>
          <a:xfrm>
            <a:off x="2605052" y="3941505"/>
            <a:ext cx="2264052" cy="2627771"/>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Extended Writing Genres and Activities</a:t>
            </a:r>
          </a:p>
          <a:p>
            <a:endParaRPr lang="en-GB" sz="969" dirty="0"/>
          </a:p>
          <a:p>
            <a:endParaRPr lang="en-GB" sz="969" dirty="0"/>
          </a:p>
          <a:p>
            <a:endParaRPr lang="en-GB" sz="969" dirty="0">
              <a:latin typeface="Century Gothic" panose="020B0502020202020204" pitchFamily="34" charset="0"/>
            </a:endParaRPr>
          </a:p>
          <a:p>
            <a:r>
              <a:rPr lang="en-GB" sz="969" dirty="0">
                <a:latin typeface="Century Gothic" panose="020B0502020202020204" pitchFamily="34" charset="0"/>
              </a:rPr>
              <a:t>Fact file –a plant fact file. What have you found out about plants?</a:t>
            </a:r>
          </a:p>
          <a:p>
            <a:r>
              <a:rPr lang="en-GB" sz="969" dirty="0">
                <a:latin typeface="Century Gothic" panose="020B0502020202020204" pitchFamily="34" charset="0"/>
              </a:rPr>
              <a:t>Can you compare one plant to another? Are they different? How are they the same?  </a:t>
            </a:r>
          </a:p>
          <a:p>
            <a:endParaRPr lang="en-GB" sz="969" dirty="0"/>
          </a:p>
          <a:p>
            <a:endParaRPr lang="en-GB" sz="969" dirty="0"/>
          </a:p>
          <a:p>
            <a:endParaRPr lang="en-GB" sz="969" dirty="0"/>
          </a:p>
          <a:p>
            <a:endParaRPr lang="en-GB" sz="969" dirty="0"/>
          </a:p>
          <a:p>
            <a:endParaRPr lang="en-GB" sz="969" dirty="0"/>
          </a:p>
          <a:p>
            <a:endParaRPr lang="en-GB" sz="969" dirty="0"/>
          </a:p>
          <a:p>
            <a:endParaRPr lang="en-GB" sz="969" dirty="0"/>
          </a:p>
        </p:txBody>
      </p:sp>
      <p:sp>
        <p:nvSpPr>
          <p:cNvPr id="18" name="TextBox 17"/>
          <p:cNvSpPr txBox="1"/>
          <p:nvPr/>
        </p:nvSpPr>
        <p:spPr>
          <a:xfrm>
            <a:off x="258262" y="456586"/>
            <a:ext cx="1606634" cy="688907"/>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Topic Hook</a:t>
            </a:r>
          </a:p>
          <a:p>
            <a:endParaRPr lang="en-GB" sz="969" dirty="0"/>
          </a:p>
          <a:p>
            <a:r>
              <a:rPr lang="en-GB" sz="969" dirty="0"/>
              <a:t>School trip to a farm. </a:t>
            </a:r>
          </a:p>
          <a:p>
            <a:endParaRPr lang="en-GB" sz="969" dirty="0"/>
          </a:p>
        </p:txBody>
      </p:sp>
      <p:sp>
        <p:nvSpPr>
          <p:cNvPr id="19" name="TextBox 18"/>
          <p:cNvSpPr txBox="1"/>
          <p:nvPr/>
        </p:nvSpPr>
        <p:spPr>
          <a:xfrm>
            <a:off x="4983072" y="448757"/>
            <a:ext cx="1606634" cy="1136337"/>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Topic Outcome</a:t>
            </a:r>
          </a:p>
          <a:p>
            <a:endParaRPr lang="en-GB" sz="969" dirty="0"/>
          </a:p>
          <a:p>
            <a:r>
              <a:rPr lang="en-GB" sz="969" dirty="0"/>
              <a:t>Explore the plant’s lifecycle and the need for air, water and sunlight and to have investigated how water travels through roots.  </a:t>
            </a:r>
          </a:p>
        </p:txBody>
      </p:sp>
      <p:pic>
        <p:nvPicPr>
          <p:cNvPr id="20" name="Picture 19">
            <a:extLst>
              <a:ext uri="{FF2B5EF4-FFF2-40B4-BE49-F238E27FC236}">
                <a16:creationId xmlns:a16="http://schemas.microsoft.com/office/drawing/2014/main" id="{00ED6A82-D3F1-4BEF-A7CA-2D8008FED7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78487" y="61629"/>
            <a:ext cx="350966" cy="361708"/>
          </a:xfrm>
          <a:prstGeom prst="rect">
            <a:avLst/>
          </a:prstGeom>
        </p:spPr>
      </p:pic>
    </p:spTree>
    <p:extLst>
      <p:ext uri="{BB962C8B-B14F-4D97-AF65-F5344CB8AC3E}">
        <p14:creationId xmlns:p14="http://schemas.microsoft.com/office/powerpoint/2010/main" val="32098161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69051C11483E4086689631A732D62C" ma:contentTypeVersion="12" ma:contentTypeDescription="Create a new document." ma:contentTypeScope="" ma:versionID="d9d95b4637d2886a5e4af9b0b4eea46c">
  <xsd:schema xmlns:xsd="http://www.w3.org/2001/XMLSchema" xmlns:xs="http://www.w3.org/2001/XMLSchema" xmlns:p="http://schemas.microsoft.com/office/2006/metadata/properties" xmlns:ns2="6e4b2447-fa7a-4669-b8c7-8ed8e7d9ef2c" xmlns:ns3="86ea29c0-f88a-483c-8f15-ba85d357653f" targetNamespace="http://schemas.microsoft.com/office/2006/metadata/properties" ma:root="true" ma:fieldsID="9c661a7237a97e665804ef74e43b9c0d" ns2:_="" ns3:_="">
    <xsd:import namespace="6e4b2447-fa7a-4669-b8c7-8ed8e7d9ef2c"/>
    <xsd:import namespace="86ea29c0-f88a-483c-8f15-ba85d357653f"/>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4b2447-fa7a-4669-b8c7-8ed8e7d9ef2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86ea29c0-f88a-483c-8f15-ba85d357653f"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Tags" ma:index="14" nillable="true" ma:displayName="MediaServiceAutoTags" ma:description="" ma:internalName="MediaServiceAutoTags" ma:readOnly="true">
      <xsd:simpleType>
        <xsd:restriction base="dms:Text"/>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MediaServiceLocation" ma:internalName="MediaServiceLocation"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80ED921-5607-4321-BC96-4F3476AC48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4b2447-fa7a-4669-b8c7-8ed8e7d9ef2c"/>
    <ds:schemaRef ds:uri="86ea29c0-f88a-483c-8f15-ba85d35765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FBDD7DA-8D35-4E2F-8618-F3EBB276420A}">
  <ds:schemaRefs>
    <ds:schemaRef ds:uri="http://schemas.microsoft.com/sharepoint/v3/contenttype/forms"/>
  </ds:schemaRefs>
</ds:datastoreItem>
</file>

<file path=customXml/itemProps3.xml><?xml version="1.0" encoding="utf-8"?>
<ds:datastoreItem xmlns:ds="http://schemas.openxmlformats.org/officeDocument/2006/customXml" ds:itemID="{90FFC477-9165-4DBF-B228-F3E0F56374B0}">
  <ds:schemaRefs>
    <ds:schemaRef ds:uri="http://purl.org/dc/dcmitype/"/>
    <ds:schemaRef ds:uri="http://purl.org/dc/terms/"/>
    <ds:schemaRef ds:uri="http://schemas.microsoft.com/office/infopath/2007/PartnerControls"/>
    <ds:schemaRef ds:uri="86ea29c0-f88a-483c-8f15-ba85d357653f"/>
    <ds:schemaRef ds:uri="http://schemas.microsoft.com/office/2006/documentManagement/types"/>
    <ds:schemaRef ds:uri="http://purl.org/dc/elements/1.1/"/>
    <ds:schemaRef ds:uri="http://schemas.openxmlformats.org/package/2006/metadata/core-properties"/>
    <ds:schemaRef ds:uri="6e4b2447-fa7a-4669-b8c7-8ed8e7d9ef2c"/>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436</TotalTime>
  <Words>458</Words>
  <Application>Microsoft Office PowerPoint</Application>
  <PresentationFormat>A4 Paper (210x297 mm)</PresentationFormat>
  <Paragraphs>128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Office Theme</vt:lpstr>
      <vt:lpstr>Year 3 Spring 2 On The Farm         Curriculum Driver:   Science – plants  DT - Food </vt:lpstr>
      <vt:lpstr>Year 3 Autumn 2 – On The Farm  Key Curriculum Driver:  Science  Other Curriculum Areas: DT  Rationale: On The Farm will provide the opportunity for children to explore the role of flowers in the life cycle of flowering plants, including pollination, seed formation and seed dispersal, Identify and describe the functions of different parts of flowering plants: roots, stem, leaves and flowers.  • Explore the requirements of plants for life and growth (air, light, water, nutrients from soil, and room to grow) and how they vary from plant to plant.  • Investigate the way in which water is transported within plants.   By the end of this topic, most children will have:   The ability to think independently and raise questions about working scientifically and the knowledge and skills that it brings.  • Have confidence and competence in a full range of practical skills, taking the initiative in, for example, planning and carrying out scientific investigations.  • Excellent scientific knowledge and understanding which is demonstrated in written and verbal explanations, solving challenging problems and reporting scientific findings. • High levels of originality, imagination or innovation in the application of skills. • A passion for science and its application in past, present and future technologies. Design with purpose by identifying opportunities to design.  • Make products by working efficiently (such as by carefully selecting materials).  • Refine work and techniques as work progresses, continually evaluating the product design.  • Improve upon existing designs, giving reasons for choices.   Children’s knowledge will be shown by: Extended Writing: English - Persuasive writing for buying your toy.  Fact file – pick a toy to create a fact file about. How does it work? Children’s own research of the  Best toys. What can you  Find out? What do you know? Persuasive poster for toy.      </vt:lpstr>
      <vt:lpstr>Year 3 Autumn 2 – At The Toy Shop Chris Quigley Milestones Covered       </vt:lpstr>
      <vt:lpstr>PowerPoint Presentation</vt:lpstr>
    </vt:vector>
  </TitlesOfParts>
  <Company>Hunslet Carr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At the Doctors          Key Subject: Science</dc:title>
  <dc:creator>Kate Standish</dc:creator>
  <cp:lastModifiedBy>Leanne Brown</cp:lastModifiedBy>
  <cp:revision>47</cp:revision>
  <dcterms:created xsi:type="dcterms:W3CDTF">2018-07-04T20:22:24Z</dcterms:created>
  <dcterms:modified xsi:type="dcterms:W3CDTF">2020-02-24T10:14:07Z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0x0101002169051C11483E4086689631A732D62C</vt:lpwstr>
  </property>
</Properties>
</file>