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7" r:id="rId5"/>
    <p:sldId id="258" r:id="rId6"/>
    <p:sldId id="260" r:id="rId7"/>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24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62053-A4DF-4426-A056-3198BC358F63}" type="datetimeFigureOut">
              <a:rPr lang="en-GB" smtClean="0"/>
              <a:t>24/02/2020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24/02/2020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24/02/2020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24/02/2020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24/02/2020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24/02/2020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24/02/2020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34415"/>
            <a:ext cx="5915025" cy="1914702"/>
          </a:xfrm>
        </p:spPr>
        <p:txBody>
          <a:bodyPr anchor="t">
            <a:normAutofit fontScale="90000"/>
          </a:bodyPr>
          <a:lstStyle/>
          <a:p>
            <a:r>
              <a:rPr lang="en-GB" sz="4400" b="1" dirty="0">
                <a:solidFill>
                  <a:schemeClr val="accent1">
                    <a:lumMod val="75000"/>
                  </a:schemeClr>
                </a:solidFill>
                <a:latin typeface="Century Gothic" panose="020B0502020202020204" pitchFamily="34" charset="0"/>
              </a:rPr>
              <a:t>Year 6</a:t>
            </a:r>
            <a:br>
              <a:rPr lang="en-GB" sz="4400" b="1" dirty="0">
                <a:solidFill>
                  <a:schemeClr val="accent1">
                    <a:lumMod val="75000"/>
                  </a:schemeClr>
                </a:solidFill>
                <a:latin typeface="Century Gothic" panose="020B0502020202020204" pitchFamily="34" charset="0"/>
              </a:rPr>
            </a:br>
            <a:r>
              <a:rPr lang="en-GB" sz="4400" b="1" dirty="0">
                <a:solidFill>
                  <a:schemeClr val="accent1">
                    <a:lumMod val="75000"/>
                  </a:schemeClr>
                </a:solidFill>
                <a:latin typeface="Century Gothic" panose="020B0502020202020204" pitchFamily="34" charset="0"/>
              </a:rPr>
              <a:t>Spring 2</a:t>
            </a:r>
            <a:br>
              <a:rPr lang="en-GB" sz="4400" b="1" dirty="0">
                <a:solidFill>
                  <a:schemeClr val="accent1">
                    <a:lumMod val="75000"/>
                  </a:schemeClr>
                </a:solidFill>
                <a:latin typeface="Century Gothic" panose="020B0502020202020204" pitchFamily="34" charset="0"/>
              </a:rPr>
            </a:br>
            <a:r>
              <a:rPr lang="en-GB" sz="4400" b="1" dirty="0">
                <a:solidFill>
                  <a:schemeClr val="accent1">
                    <a:lumMod val="75000"/>
                  </a:schemeClr>
                </a:solidFill>
                <a:latin typeface="Century Gothic" panose="020B0502020202020204" pitchFamily="34" charset="0"/>
              </a:rPr>
              <a:t>On The Bus </a:t>
            </a:r>
            <a:br>
              <a:rPr lang="en-GB" sz="4400" b="1" dirty="0">
                <a:solidFill>
                  <a:schemeClr val="accent1">
                    <a:lumMod val="75000"/>
                  </a:schemeClr>
                </a:solidFill>
                <a:latin typeface="Century Gothic" panose="020B0502020202020204" pitchFamily="34" charset="0"/>
              </a:rPr>
            </a:br>
            <a:r>
              <a:rPr lang="en-GB" sz="4400" b="1" dirty="0">
                <a:solidFill>
                  <a:schemeClr val="accent1">
                    <a:lumMod val="75000"/>
                  </a:schemeClr>
                </a:solidFill>
                <a:latin typeface="Century Gothic" panose="020B0502020202020204" pitchFamily="34" charset="0"/>
              </a:rPr>
              <a:t>(Rosa Parks)</a:t>
            </a: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r>
              <a:rPr lang="en-GB" sz="4800" dirty="0">
                <a:latin typeface="Century Gothic" panose="020B0502020202020204" pitchFamily="34" charset="0"/>
              </a:rPr>
              <a:t>History/PSHE</a:t>
            </a: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8" name="Picture 7">
            <a:extLst>
              <a:ext uri="{FF2B5EF4-FFF2-40B4-BE49-F238E27FC236}">
                <a16:creationId xmlns:a16="http://schemas.microsoft.com/office/drawing/2014/main" id="{00ED6A82-D3F1-4BEF-A7CA-2D8008FED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6406" y="160338"/>
            <a:ext cx="2071594" cy="2146471"/>
          </a:xfrm>
          <a:prstGeom prst="rect">
            <a:avLst/>
          </a:prstGeom>
        </p:spPr>
      </p:pic>
      <p:pic>
        <p:nvPicPr>
          <p:cNvPr id="5" name="Picture 4">
            <a:extLst>
              <a:ext uri="{FF2B5EF4-FFF2-40B4-BE49-F238E27FC236}">
                <a16:creationId xmlns:a16="http://schemas.microsoft.com/office/drawing/2014/main" id="{0CC795E3-8558-466E-A3C2-8E51151318A7}"/>
              </a:ext>
            </a:extLst>
          </p:cNvPr>
          <p:cNvPicPr>
            <a:picLocks noChangeAspect="1"/>
          </p:cNvPicPr>
          <p:nvPr/>
        </p:nvPicPr>
        <p:blipFill>
          <a:blip r:embed="rId3"/>
          <a:stretch>
            <a:fillRect/>
          </a:stretch>
        </p:blipFill>
        <p:spPr>
          <a:xfrm>
            <a:off x="631030" y="3448050"/>
            <a:ext cx="5755862" cy="3608834"/>
          </a:xfrm>
          <a:prstGeom prst="rect">
            <a:avLst/>
          </a:prstGeom>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1028700"/>
            <a:ext cx="5915025" cy="8189270"/>
          </a:xfrm>
        </p:spPr>
        <p:txBody>
          <a:bodyPr anchor="t">
            <a:normAutofit fontScale="90000"/>
          </a:bodyPr>
          <a:lstStyle/>
          <a:p>
            <a:r>
              <a:rPr lang="en-GB" sz="2000" b="1" dirty="0">
                <a:solidFill>
                  <a:schemeClr val="accent1">
                    <a:lumMod val="75000"/>
                  </a:schemeClr>
                </a:solidFill>
                <a:latin typeface="Century Gothic" panose="020B0502020202020204" pitchFamily="34" charset="0"/>
              </a:rPr>
              <a:t>Year 6</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Spring 2 – On The Bus (Rosa Parks) </a:t>
            </a:r>
            <a:br>
              <a:rPr lang="en-GB" sz="2000" b="1" dirty="0">
                <a:solidFill>
                  <a:schemeClr val="accent1">
                    <a:lumMod val="75000"/>
                  </a:schemeClr>
                </a:solidFill>
                <a:latin typeface="Century Gothic" panose="020B0502020202020204" pitchFamily="34" charset="0"/>
              </a:rPr>
            </a:br>
            <a:br>
              <a:rPr lang="en-GB" sz="2000" b="1" dirty="0">
                <a:solidFill>
                  <a:schemeClr val="accent1">
                    <a:lumMod val="75000"/>
                  </a:schemeClr>
                </a:solidFill>
                <a:latin typeface="Century Gothic" panose="020B0502020202020204" pitchFamily="34" charset="0"/>
              </a:rPr>
            </a:br>
            <a:r>
              <a:rPr lang="en-GB" sz="1400" b="1" dirty="0">
                <a:latin typeface="Century Gothic" panose="020B0502020202020204" pitchFamily="34" charset="0"/>
              </a:rPr>
              <a:t>Key Curriculum Driver: History/PSHE</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Other Curriculum Areas: </a:t>
            </a:r>
            <a:r>
              <a:rPr lang="en-GB" sz="1400" dirty="0">
                <a:latin typeface="Century Gothic" panose="020B0502020202020204" pitchFamily="34" charset="0"/>
              </a:rPr>
              <a:t>Art, Geography, Music </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Rationale: </a:t>
            </a:r>
            <a:r>
              <a:rPr lang="en-GB" sz="1400" dirty="0">
                <a:latin typeface="Century Gothic" panose="020B0502020202020204" pitchFamily="34" charset="0"/>
              </a:rPr>
              <a:t>On the Bus will give us an in depth insight into the struggles and victories of African Americans throughout the Civil Rights Movement. We will be investigating key figures in this movement writing biographies and non-chronological reports. We will also be taking part in a Now Press Play drama workshop where we will be transported back in time to this period in History.</a:t>
            </a:r>
            <a:br>
              <a:rPr lang="en-GB" sz="1400"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By the end of this topic, most children will: </a:t>
            </a:r>
            <a:br>
              <a:rPr lang="en-GB" sz="1400" b="1" dirty="0">
                <a:latin typeface="Century Gothic" panose="020B0502020202020204" pitchFamily="34" charset="0"/>
              </a:rPr>
            </a:br>
            <a:br>
              <a:rPr lang="en-GB" sz="1400" b="1" dirty="0">
                <a:latin typeface="Century Gothic" panose="020B0502020202020204" pitchFamily="34" charset="0"/>
              </a:rPr>
            </a:br>
            <a:r>
              <a:rPr lang="en-GB" sz="1400" dirty="0">
                <a:latin typeface="Century Gothic" panose="020B0502020202020204" pitchFamily="34" charset="0"/>
              </a:rPr>
              <a:t>• Gain excellent knowledge and understanding of a variety of reasons why The Civil Rights Movement was so important and the impact it has had on today’s society.</a:t>
            </a:r>
            <a:br>
              <a:rPr lang="en-GB" sz="1400" dirty="0">
                <a:latin typeface="Century Gothic" panose="020B0502020202020204" pitchFamily="34" charset="0"/>
              </a:rPr>
            </a:br>
            <a:r>
              <a:rPr lang="ar-AE" sz="1400" dirty="0">
                <a:latin typeface="Calibri" panose="020F0502020204030204" pitchFamily="34" charset="0"/>
                <a:cs typeface="Calibri" panose="020F0502020204030204" pitchFamily="34" charset="0"/>
              </a:rPr>
              <a:t>۰</a:t>
            </a:r>
            <a:r>
              <a:rPr lang="en-GB" sz="1400" dirty="0">
                <a:latin typeface="Calibri" panose="020F0502020204030204" pitchFamily="34" charset="0"/>
                <a:cs typeface="Calibri" panose="020F0502020204030204" pitchFamily="34" charset="0"/>
              </a:rPr>
              <a:t> </a:t>
            </a:r>
            <a:r>
              <a:rPr lang="en-GB" sz="1400" dirty="0">
                <a:latin typeface="Century Gothic" panose="020B0502020202020204" pitchFamily="34" charset="0"/>
              </a:rPr>
              <a:t>An understanding about the </a:t>
            </a:r>
            <a:r>
              <a:rPr lang="en-GB" sz="1400" dirty="0" err="1">
                <a:latin typeface="Century Gothic" panose="020B0502020202020204" pitchFamily="34" charset="0"/>
              </a:rPr>
              <a:t>the</a:t>
            </a:r>
            <a:r>
              <a:rPr lang="en-GB" sz="1400" dirty="0">
                <a:latin typeface="Century Gothic" panose="020B0502020202020204" pitchFamily="34" charset="0"/>
              </a:rPr>
              <a:t> movement and the impact it had on children and their families.</a:t>
            </a:r>
            <a:br>
              <a:rPr lang="en-GB" sz="1400" dirty="0">
                <a:latin typeface="Century Gothic" panose="020B0502020202020204" pitchFamily="34" charset="0"/>
              </a:rPr>
            </a:br>
            <a:r>
              <a:rPr lang="en-GB" sz="1400" dirty="0">
                <a:latin typeface="Century Gothic" panose="020B0502020202020204" pitchFamily="34" charset="0"/>
              </a:rPr>
              <a:t>The effects the civil rights movement has had on modern day society</a:t>
            </a:r>
            <a:br>
              <a:rPr lang="en-GB" sz="1400" dirty="0">
                <a:latin typeface="Century Gothic" panose="020B0502020202020204" pitchFamily="34" charset="0"/>
              </a:rPr>
            </a:br>
            <a:r>
              <a:rPr lang="en-GB" sz="1400" dirty="0">
                <a:latin typeface="Century Gothic" panose="020B0502020202020204" pitchFamily="34" charset="0"/>
              </a:rPr>
              <a:t>Be able to collect and analyse the thoughts of local people on their area, understanding the power of free speech.</a:t>
            </a:r>
            <a:br>
              <a:rPr lang="en-GB" sz="1400" dirty="0">
                <a:latin typeface="Century Gothic" panose="020B0502020202020204" pitchFamily="34" charset="0"/>
              </a:rPr>
            </a:br>
            <a:r>
              <a:rPr lang="en-GB" sz="1400" dirty="0">
                <a:latin typeface="Century Gothic" panose="020B0502020202020204" pitchFamily="34" charset="0"/>
              </a:rPr>
              <a:t>• The ability to think critically about history and communicate ideas very confidently in styles appropriate to a range of audiences.</a:t>
            </a:r>
            <a:br>
              <a:rPr lang="en-GB" sz="1400" dirty="0">
                <a:latin typeface="Century Gothic" panose="020B0502020202020204" pitchFamily="34" charset="0"/>
              </a:rPr>
            </a:br>
            <a:r>
              <a:rPr lang="en-GB" sz="1400" dirty="0">
                <a:latin typeface="Century Gothic" panose="020B0502020202020204" pitchFamily="34" charset="0"/>
              </a:rPr>
              <a:t>• The ability to consistently support, evaluate and challenge their own and others’ views using detailed and appropriate evidence.</a:t>
            </a:r>
            <a:br>
              <a:rPr lang="en-GB" sz="1400" dirty="0">
                <a:latin typeface="Century Gothic" panose="020B0502020202020204" pitchFamily="34" charset="0"/>
              </a:rPr>
            </a:br>
            <a:r>
              <a:rPr lang="en-GB" sz="1400" dirty="0">
                <a:latin typeface="Century Gothic" panose="020B0502020202020204" pitchFamily="34" charset="0"/>
              </a:rPr>
              <a:t>• The ability to think, reflect, debate, discuss and evaluate the past, formulating and refining questions and lines of enquiry. </a:t>
            </a:r>
            <a:br>
              <a:rPr lang="en-GB" sz="1400" dirty="0">
                <a:latin typeface="Century Gothic" panose="020B0502020202020204" pitchFamily="34" charset="0"/>
              </a:rPr>
            </a:br>
            <a:r>
              <a:rPr lang="en-GB" sz="1400" dirty="0">
                <a:latin typeface="Century Gothic" panose="020B0502020202020204" pitchFamily="34" charset="0"/>
              </a:rPr>
              <a:t>• A respect for historical evidence and the ability to make robust and critical use of it to support their explanations and judgments.</a:t>
            </a:r>
            <a:br>
              <a:rPr lang="en-GB" sz="1400" dirty="0">
                <a:latin typeface="Century Gothic" panose="020B0502020202020204" pitchFamily="34" charset="0"/>
              </a:rPr>
            </a:br>
            <a:r>
              <a:rPr lang="en-GB" sz="1400" dirty="0">
                <a:latin typeface="Century Gothic" panose="020B0502020202020204" pitchFamily="34" charset="0"/>
              </a:rPr>
              <a:t>• A desire to embrace challenging activities, including opportunities to undertake high-quality research across a range of topics.</a:t>
            </a:r>
            <a:br>
              <a:rPr lang="en-GB" sz="1400" dirty="0">
                <a:latin typeface="Century Gothic" panose="020B0502020202020204" pitchFamily="34" charset="0"/>
              </a:rPr>
            </a:br>
            <a:br>
              <a:rPr lang="en-GB" sz="1400"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Children’s knowledge will be shown by:</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Extended Writing:</a:t>
            </a:r>
            <a:br>
              <a:rPr lang="en-GB" sz="1400" dirty="0">
                <a:latin typeface="Century Gothic" panose="020B0502020202020204" pitchFamily="34" charset="0"/>
              </a:rPr>
            </a:br>
            <a:r>
              <a:rPr lang="en-GB" sz="1400" dirty="0">
                <a:latin typeface="Century Gothic" panose="020B0502020202020204" pitchFamily="34" charset="0"/>
              </a:rPr>
              <a:t>Biographies</a:t>
            </a:r>
            <a:br>
              <a:rPr lang="en-GB" sz="1400" b="1" dirty="0">
                <a:latin typeface="Century Gothic" panose="020B0502020202020204" pitchFamily="34" charset="0"/>
              </a:rPr>
            </a:br>
            <a:r>
              <a:rPr lang="en-GB" sz="1400" dirty="0">
                <a:latin typeface="Century Gothic" panose="020B0502020202020204" pitchFamily="34" charset="0"/>
              </a:rPr>
              <a:t>Non-chronological reports</a:t>
            </a:r>
            <a:br>
              <a:rPr lang="en-GB" sz="1400" dirty="0">
                <a:latin typeface="Century Gothic" panose="020B0502020202020204" pitchFamily="34" charset="0"/>
              </a:rPr>
            </a:br>
            <a:r>
              <a:rPr lang="en-GB" sz="1400" dirty="0">
                <a:latin typeface="Century Gothic" panose="020B0502020202020204" pitchFamily="34" charset="0"/>
              </a:rPr>
              <a:t>Speeches</a:t>
            </a:r>
            <a:br>
              <a:rPr lang="en-GB" sz="1400" b="1" dirty="0">
                <a:latin typeface="Century Gothic" panose="020B0502020202020204" pitchFamily="34" charset="0"/>
              </a:rPr>
            </a:br>
            <a:br>
              <a:rPr lang="en-GB" sz="1400" dirty="0">
                <a:latin typeface="Century Gothic" panose="020B0502020202020204" pitchFamily="34" charset="0"/>
              </a:rPr>
            </a:br>
            <a:r>
              <a:rPr lang="en-GB" sz="1400" b="1" dirty="0">
                <a:latin typeface="Century Gothic" panose="020B0502020202020204" pitchFamily="34" charset="0"/>
              </a:rPr>
              <a:t>Purposeful Outcome – </a:t>
            </a:r>
            <a:r>
              <a:rPr lang="en-GB" sz="1400" b="1" dirty="0">
                <a:solidFill>
                  <a:srgbClr val="FF0000"/>
                </a:solidFill>
                <a:latin typeface="Century Gothic" panose="020B0502020202020204" pitchFamily="34" charset="0"/>
              </a:rPr>
              <a:t>Added by class teachers after completing topic web. </a:t>
            </a:r>
            <a:br>
              <a:rPr lang="en-GB" sz="1400" b="1" dirty="0">
                <a:latin typeface="Century Gothic" panose="020B0502020202020204" pitchFamily="34" charset="0"/>
              </a:rPr>
            </a:b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2053036" y="9211270"/>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5" name="Picture 4">
            <a:extLst>
              <a:ext uri="{FF2B5EF4-FFF2-40B4-BE49-F238E27FC236}">
                <a16:creationId xmlns:a16="http://schemas.microsoft.com/office/drawing/2014/main" id="{5A4B330A-0DD8-429A-8E8A-3E9DC33F40F9}"/>
              </a:ext>
            </a:extLst>
          </p:cNvPr>
          <p:cNvPicPr>
            <a:picLocks noChangeAspect="1"/>
          </p:cNvPicPr>
          <p:nvPr/>
        </p:nvPicPr>
        <p:blipFill>
          <a:blip r:embed="rId2"/>
          <a:stretch>
            <a:fillRect/>
          </a:stretch>
        </p:blipFill>
        <p:spPr>
          <a:xfrm>
            <a:off x="4560945" y="801228"/>
            <a:ext cx="1987288" cy="1245998"/>
          </a:xfrm>
          <a:prstGeom prst="rect">
            <a:avLst/>
          </a:prstGeom>
        </p:spPr>
      </p:pic>
    </p:spTree>
    <p:extLst>
      <p:ext uri="{BB962C8B-B14F-4D97-AF65-F5344CB8AC3E}">
        <p14:creationId xmlns:p14="http://schemas.microsoft.com/office/powerpoint/2010/main" val="3205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14572" y="461583"/>
            <a:ext cx="2820416" cy="859210"/>
          </a:xfrm>
          <a:prstGeom prst="rect">
            <a:avLst/>
          </a:prstGeom>
          <a:solidFill>
            <a:schemeClr val="accent1"/>
          </a:solidFill>
          <a:ln>
            <a:solidFill>
              <a:schemeClr val="tx1"/>
            </a:solidFill>
          </a:ln>
        </p:spPr>
        <p:txBody>
          <a:bodyPr wrap="square" rtlCol="0">
            <a:spAutoFit/>
          </a:bodyPr>
          <a:lstStyle/>
          <a:p>
            <a:pPr algn="ctr"/>
            <a:r>
              <a:rPr lang="en-GB" sz="1246" b="1" dirty="0">
                <a:latin typeface="Century Gothic" panose="020B0502020202020204" pitchFamily="34" charset="0"/>
              </a:rPr>
              <a:t>On The Bus (Rosa Parks)</a:t>
            </a:r>
          </a:p>
          <a:p>
            <a:pPr algn="ctr"/>
            <a:endParaRPr lang="en-GB" sz="1246" b="1" dirty="0">
              <a:latin typeface="Century Gothic" panose="020B0502020202020204" pitchFamily="34" charset="0"/>
            </a:endParaRPr>
          </a:p>
          <a:p>
            <a:pPr algn="ctr"/>
            <a:r>
              <a:rPr lang="en-GB" sz="1246" b="1" dirty="0">
                <a:latin typeface="Century Gothic" panose="020B0502020202020204" pitchFamily="34" charset="0"/>
              </a:rPr>
              <a:t>Curriculum Driver: History/PSHE</a:t>
            </a:r>
          </a:p>
          <a:p>
            <a:pPr algn="ctr"/>
            <a:endParaRPr lang="en-GB" sz="1246" b="1" dirty="0">
              <a:latin typeface="Century Gothic" panose="020B0502020202020204" pitchFamily="34" charset="0"/>
            </a:endParaRPr>
          </a:p>
        </p:txBody>
      </p:sp>
      <p:sp>
        <p:nvSpPr>
          <p:cNvPr id="10" name="TextBox 9"/>
          <p:cNvSpPr txBox="1"/>
          <p:nvPr/>
        </p:nvSpPr>
        <p:spPr>
          <a:xfrm>
            <a:off x="258261" y="7849036"/>
            <a:ext cx="6333039" cy="188205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Linked Texts</a:t>
            </a:r>
          </a:p>
          <a:p>
            <a:endParaRPr lang="en-GB" sz="969" b="1" dirty="0">
              <a:latin typeface="Century Gothic" panose="020B0502020202020204" pitchFamily="34" charset="0"/>
            </a:endParaRPr>
          </a:p>
          <a:p>
            <a:endParaRPr lang="en-GB" sz="969" dirty="0"/>
          </a:p>
          <a:p>
            <a:endParaRPr lang="en-GB" sz="969" dirty="0"/>
          </a:p>
          <a:p>
            <a:endParaRPr lang="en-GB" sz="969" dirty="0"/>
          </a:p>
          <a:p>
            <a:endParaRPr lang="en-GB" sz="969" dirty="0"/>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dirty="0"/>
          </a:p>
          <a:p>
            <a:endParaRPr lang="en-GB" sz="969" dirty="0"/>
          </a:p>
          <a:p>
            <a:endParaRPr lang="en-GB" sz="969" dirty="0"/>
          </a:p>
        </p:txBody>
      </p:sp>
      <p:sp>
        <p:nvSpPr>
          <p:cNvPr id="12" name="TextBox 11"/>
          <p:cNvSpPr txBox="1"/>
          <p:nvPr/>
        </p:nvSpPr>
        <p:spPr>
          <a:xfrm>
            <a:off x="266701" y="3888432"/>
            <a:ext cx="2264052" cy="277691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Free Writing Stimulus</a:t>
            </a:r>
          </a:p>
          <a:p>
            <a:endParaRPr lang="en-GB" sz="969" dirty="0"/>
          </a:p>
          <a:p>
            <a:r>
              <a:rPr lang="en-GB" sz="969" dirty="0"/>
              <a:t>Recount/diary entry as if you were part of the civil rights movement (protester fighting for equality)</a:t>
            </a:r>
          </a:p>
          <a:p>
            <a:endParaRPr lang="en-GB" sz="969" dirty="0"/>
          </a:p>
          <a:p>
            <a:r>
              <a:rPr lang="en-GB" sz="969" dirty="0"/>
              <a:t>Character profile – Martin Luther King Jr / Malcolm X/ Rosa Parks</a:t>
            </a:r>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3" name="TextBox 12"/>
          <p:cNvSpPr txBox="1"/>
          <p:nvPr/>
        </p:nvSpPr>
        <p:spPr>
          <a:xfrm>
            <a:off x="258261" y="1498118"/>
            <a:ext cx="6333039" cy="1683281"/>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_____ Coverage (Main Focus)</a:t>
            </a:r>
          </a:p>
          <a:p>
            <a:r>
              <a:rPr lang="en-GB" sz="969" dirty="0">
                <a:latin typeface="Century Gothic" panose="020B0502020202020204" pitchFamily="34" charset="0"/>
              </a:rPr>
              <a:t>List activities</a:t>
            </a:r>
          </a:p>
          <a:p>
            <a:r>
              <a:rPr lang="en-GB" sz="1200" dirty="0">
                <a:cs typeface="Calibri"/>
              </a:rPr>
              <a:t>• Biographies – based on the lie of Rosa Parks.</a:t>
            </a:r>
            <a:endParaRPr lang="en-GB" sz="1246" dirty="0"/>
          </a:p>
          <a:p>
            <a:r>
              <a:rPr lang="en-GB" sz="1200" dirty="0">
                <a:cs typeface="Calibri"/>
              </a:rPr>
              <a:t>• Non-chronological reports on key figures during the civil rights movement</a:t>
            </a:r>
          </a:p>
          <a:p>
            <a:r>
              <a:rPr lang="en-GB" sz="1200" dirty="0">
                <a:cs typeface="Calibri"/>
              </a:rPr>
              <a:t>• Democracy – carrying out our own research on the thoughts of local people about their local area (the power of free speech).</a:t>
            </a:r>
          </a:p>
          <a:p>
            <a:r>
              <a:rPr lang="en-GB" sz="1200" dirty="0">
                <a:cs typeface="Calibri"/>
              </a:rPr>
              <a:t>• Designing and making their own versions of protest posters</a:t>
            </a:r>
          </a:p>
          <a:p>
            <a:r>
              <a:rPr lang="en-GB" sz="1200" dirty="0">
                <a:cs typeface="Calibri"/>
              </a:rPr>
              <a:t>• Creating propaganda poster Who is it aimed at? What is it ? What purpose does it serve?</a:t>
            </a:r>
          </a:p>
          <a:p>
            <a:r>
              <a:rPr lang="en-GB" sz="1200" dirty="0">
                <a:cs typeface="Calibri"/>
              </a:rPr>
              <a:t>•</a:t>
            </a:r>
            <a:endParaRPr lang="en-GB" sz="1246" dirty="0"/>
          </a:p>
        </p:txBody>
      </p:sp>
      <p:sp>
        <p:nvSpPr>
          <p:cNvPr id="14" name="TextBox 13"/>
          <p:cNvSpPr txBox="1"/>
          <p:nvPr/>
        </p:nvSpPr>
        <p:spPr>
          <a:xfrm>
            <a:off x="4983072" y="3918645"/>
            <a:ext cx="1608227" cy="2329484"/>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Trips and Experiences</a:t>
            </a:r>
          </a:p>
          <a:p>
            <a:endParaRPr lang="en-GB" sz="969" dirty="0"/>
          </a:p>
          <a:p>
            <a:r>
              <a:rPr lang="en-GB" sz="969" dirty="0"/>
              <a:t>Just press play- drama activity.</a:t>
            </a:r>
            <a:endParaRPr lang="en-GB" sz="950" dirty="0">
              <a:cs typeface="Calibri"/>
            </a:endParaRPr>
          </a:p>
          <a:p>
            <a:endParaRPr lang="en-GB" sz="969" dirty="0"/>
          </a:p>
          <a:p>
            <a:endParaRPr lang="en-GB" sz="969" dirty="0"/>
          </a:p>
          <a:p>
            <a:r>
              <a:rPr lang="en-GB" sz="969" dirty="0"/>
              <a:t>Bramley Town Centre</a:t>
            </a:r>
          </a:p>
          <a:p>
            <a:endParaRPr lang="en-GB" sz="969" dirty="0"/>
          </a:p>
          <a:p>
            <a:r>
              <a:rPr lang="en-GB" sz="969" dirty="0"/>
              <a:t>Library</a:t>
            </a:r>
          </a:p>
          <a:p>
            <a:endParaRPr lang="en-GB" sz="969" dirty="0"/>
          </a:p>
          <a:p>
            <a:endParaRPr lang="en-GB" sz="969" dirty="0"/>
          </a:p>
          <a:p>
            <a:endParaRPr lang="en-GB" sz="969" dirty="0"/>
          </a:p>
          <a:p>
            <a:endParaRPr lang="en-GB" sz="969" dirty="0"/>
          </a:p>
          <a:p>
            <a:endParaRPr lang="en-GB" sz="969" dirty="0"/>
          </a:p>
          <a:p>
            <a:endParaRPr lang="en-GB" sz="969" dirty="0"/>
          </a:p>
        </p:txBody>
      </p:sp>
      <p:sp>
        <p:nvSpPr>
          <p:cNvPr id="17" name="TextBox 16"/>
          <p:cNvSpPr txBox="1"/>
          <p:nvPr/>
        </p:nvSpPr>
        <p:spPr>
          <a:xfrm>
            <a:off x="278144" y="6193557"/>
            <a:ext cx="6321702" cy="203119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Other subject Coverage</a:t>
            </a:r>
          </a:p>
          <a:p>
            <a:r>
              <a:rPr lang="en-GB" sz="969" dirty="0">
                <a:latin typeface="Century Gothic" panose="020B0502020202020204" pitchFamily="34" charset="0"/>
              </a:rPr>
              <a:t>List activities</a:t>
            </a:r>
          </a:p>
          <a:p>
            <a:r>
              <a:rPr lang="en-GB" sz="969" dirty="0">
                <a:latin typeface="Century Gothic" panose="020B0502020202020204" pitchFamily="34" charset="0"/>
              </a:rPr>
              <a:t>Geography – key States in America where the civil rights movement was heavily concentrated.</a:t>
            </a:r>
          </a:p>
          <a:p>
            <a:r>
              <a:rPr lang="en-GB" sz="969" dirty="0">
                <a:latin typeface="Century Gothic" panose="020B0502020202020204" pitchFamily="34" charset="0"/>
              </a:rPr>
              <a:t>DT – making our civil rights protest poster/banners</a:t>
            </a:r>
          </a:p>
          <a:p>
            <a:r>
              <a:rPr lang="en-GB" sz="969" dirty="0">
                <a:latin typeface="Century Gothic" panose="020B0502020202020204" pitchFamily="34" charset="0"/>
              </a:rPr>
              <a:t>Drama – Just press Play workshop.</a:t>
            </a:r>
          </a:p>
          <a:p>
            <a:r>
              <a:rPr lang="en-GB" sz="969" dirty="0">
                <a:latin typeface="Century Gothic" panose="020B0502020202020204" pitchFamily="34" charset="0"/>
              </a:rPr>
              <a:t>PSHE – Democracy questionnaire</a:t>
            </a:r>
          </a:p>
          <a:p>
            <a:r>
              <a:rPr lang="en-GB" sz="969" dirty="0">
                <a:latin typeface="Century Gothic" panose="020B0502020202020204" pitchFamily="34" charset="0"/>
              </a:rPr>
              <a:t>Music – songs used to raise the spirits of those fighting the movement.</a:t>
            </a: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p:txBody>
      </p:sp>
      <p:sp>
        <p:nvSpPr>
          <p:cNvPr id="15" name="TextBox 14"/>
          <p:cNvSpPr txBox="1"/>
          <p:nvPr/>
        </p:nvSpPr>
        <p:spPr>
          <a:xfrm>
            <a:off x="2612001" y="3900231"/>
            <a:ext cx="2222987" cy="2153795"/>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Extended Writing Genres and Activities</a:t>
            </a:r>
          </a:p>
          <a:p>
            <a:endParaRPr lang="en-GB" sz="969" dirty="0"/>
          </a:p>
          <a:p>
            <a:r>
              <a:rPr lang="en-GB" sz="950" dirty="0">
                <a:cs typeface="Calibri"/>
              </a:rPr>
              <a:t>Balanced Argument – Was it all worth it?</a:t>
            </a:r>
            <a:endParaRPr lang="en-GB" sz="969" dirty="0"/>
          </a:p>
          <a:p>
            <a:endParaRPr lang="en-GB" sz="950" dirty="0">
              <a:cs typeface="Calibri"/>
            </a:endParaRPr>
          </a:p>
          <a:p>
            <a:r>
              <a:rPr lang="en-GB" sz="950" dirty="0">
                <a:cs typeface="Calibri"/>
              </a:rPr>
              <a:t>Diary entry – recounting experiences whilst being a protester on the front line</a:t>
            </a:r>
            <a:endParaRPr lang="en-GB" sz="969" dirty="0"/>
          </a:p>
          <a:p>
            <a:endParaRPr lang="en-GB" sz="969" dirty="0"/>
          </a:p>
          <a:p>
            <a:endParaRPr lang="en-GB" sz="969" dirty="0"/>
          </a:p>
          <a:p>
            <a:r>
              <a:rPr lang="en-GB" sz="950" dirty="0">
                <a:cs typeface="Calibri"/>
              </a:rPr>
              <a:t>Biographies – recounting the lives of key figures within the civil rights movement – Rosa Parks, Martin Luther King, Malcolm X</a:t>
            </a:r>
          </a:p>
          <a:p>
            <a:endParaRPr lang="en-GB" sz="950" dirty="0">
              <a:cs typeface="Calibri"/>
            </a:endParaRPr>
          </a:p>
        </p:txBody>
      </p:sp>
      <p:sp>
        <p:nvSpPr>
          <p:cNvPr id="18" name="TextBox 17"/>
          <p:cNvSpPr txBox="1"/>
          <p:nvPr/>
        </p:nvSpPr>
        <p:spPr>
          <a:xfrm>
            <a:off x="258262" y="456586"/>
            <a:ext cx="1649032" cy="972446"/>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Topic Hook</a:t>
            </a:r>
          </a:p>
          <a:p>
            <a:r>
              <a:rPr lang="en-GB" sz="950" b="1" dirty="0">
                <a:latin typeface="Century Gothic"/>
              </a:rPr>
              <a:t>Just Press Play</a:t>
            </a:r>
            <a:r>
              <a:rPr lang="en-GB" sz="950" dirty="0">
                <a:latin typeface="Century Gothic"/>
              </a:rPr>
              <a:t>– book in a workshop where the children can observe/participate in drama activity</a:t>
            </a:r>
            <a:r>
              <a:rPr lang="en-GB" sz="950" b="1" dirty="0">
                <a:latin typeface="Century Gothic"/>
              </a:rPr>
              <a:t>.</a:t>
            </a:r>
          </a:p>
        </p:txBody>
      </p:sp>
      <p:sp>
        <p:nvSpPr>
          <p:cNvPr id="19" name="TextBox 18"/>
          <p:cNvSpPr txBox="1"/>
          <p:nvPr/>
        </p:nvSpPr>
        <p:spPr>
          <a:xfrm>
            <a:off x="4983072" y="448757"/>
            <a:ext cx="1606634" cy="1722908"/>
          </a:xfrm>
          <a:prstGeom prst="rect">
            <a:avLst/>
          </a:prstGeom>
          <a:noFill/>
          <a:ln>
            <a:solidFill>
              <a:schemeClr val="tx1"/>
            </a:solidFill>
          </a:ln>
        </p:spPr>
        <p:txBody>
          <a:bodyPr wrap="square" rtlCol="0" anchor="t">
            <a:spAutoFit/>
          </a:bodyPr>
          <a:lstStyle/>
          <a:p>
            <a:r>
              <a:rPr lang="en-GB" sz="969" b="1" dirty="0">
                <a:latin typeface="Century Gothic" panose="020B0502020202020204" pitchFamily="34" charset="0"/>
              </a:rPr>
              <a:t>Topic Outcome</a:t>
            </a:r>
          </a:p>
          <a:p>
            <a:r>
              <a:rPr lang="en-GB" sz="800" b="1" dirty="0">
                <a:latin typeface="Century Gothic" panose="020B0502020202020204" pitchFamily="34" charset="0"/>
              </a:rPr>
              <a:t>Children will have gained extensive historical knowledge surrounding the Civil Rights Movement, communicating findings in a variety of ways.</a:t>
            </a:r>
          </a:p>
          <a:p>
            <a:endParaRPr lang="en-GB" sz="950" dirty="0">
              <a:cs typeface="Calibri"/>
            </a:endParaRPr>
          </a:p>
          <a:p>
            <a:endParaRPr lang="en-GB" sz="969" dirty="0"/>
          </a:p>
          <a:p>
            <a:endParaRPr lang="en-GB" sz="969" dirty="0"/>
          </a:p>
          <a:p>
            <a:endParaRPr lang="en-GB" sz="969" dirty="0"/>
          </a:p>
          <a:p>
            <a:endParaRPr lang="en-GB" sz="969" dirty="0"/>
          </a:p>
        </p:txBody>
      </p:sp>
      <p:sp>
        <p:nvSpPr>
          <p:cNvPr id="2" name="AutoShape 2" descr="https://static.wixstatic.com/media/df731a_6a9de5a08fe14ba4bc36aa8584a7f59a~mv2.jpg/v1/fill/w_124,h_184,al_c,q_80,usm_0.66_1.00_0.01/df731a_6a9de5a08fe14ba4bc36aa8584a7f59a~mv2.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699CE79B-AF8F-497E-B0C1-E4A66BAEE828}"/>
              </a:ext>
            </a:extLst>
          </p:cNvPr>
          <p:cNvPicPr>
            <a:picLocks noChangeAspect="1"/>
          </p:cNvPicPr>
          <p:nvPr/>
        </p:nvPicPr>
        <p:blipFill>
          <a:blip r:embed="rId2"/>
          <a:stretch>
            <a:fillRect/>
          </a:stretch>
        </p:blipFill>
        <p:spPr>
          <a:xfrm>
            <a:off x="460375" y="8211595"/>
            <a:ext cx="990600" cy="1457325"/>
          </a:xfrm>
          <a:prstGeom prst="rect">
            <a:avLst/>
          </a:prstGeom>
        </p:spPr>
      </p:pic>
      <p:pic>
        <p:nvPicPr>
          <p:cNvPr id="5" name="Picture 4">
            <a:extLst>
              <a:ext uri="{FF2B5EF4-FFF2-40B4-BE49-F238E27FC236}">
                <a16:creationId xmlns:a16="http://schemas.microsoft.com/office/drawing/2014/main" id="{91A20452-63DE-4770-97DD-4ECD9D94A885}"/>
              </a:ext>
            </a:extLst>
          </p:cNvPr>
          <p:cNvPicPr>
            <a:picLocks noChangeAspect="1"/>
          </p:cNvPicPr>
          <p:nvPr/>
        </p:nvPicPr>
        <p:blipFill>
          <a:blip r:embed="rId3"/>
          <a:stretch>
            <a:fillRect/>
          </a:stretch>
        </p:blipFill>
        <p:spPr>
          <a:xfrm>
            <a:off x="1738478" y="8251333"/>
            <a:ext cx="971550" cy="1438275"/>
          </a:xfrm>
          <a:prstGeom prst="rect">
            <a:avLst/>
          </a:prstGeom>
        </p:spPr>
      </p:pic>
      <p:pic>
        <p:nvPicPr>
          <p:cNvPr id="8" name="Picture 7">
            <a:extLst>
              <a:ext uri="{FF2B5EF4-FFF2-40B4-BE49-F238E27FC236}">
                <a16:creationId xmlns:a16="http://schemas.microsoft.com/office/drawing/2014/main" id="{D5DB3DE0-C8C6-47F1-9B40-77785040C9F0}"/>
              </a:ext>
            </a:extLst>
          </p:cNvPr>
          <p:cNvPicPr>
            <a:picLocks noChangeAspect="1"/>
          </p:cNvPicPr>
          <p:nvPr/>
        </p:nvPicPr>
        <p:blipFill>
          <a:blip r:embed="rId4"/>
          <a:stretch>
            <a:fillRect/>
          </a:stretch>
        </p:blipFill>
        <p:spPr>
          <a:xfrm>
            <a:off x="2997531" y="8224754"/>
            <a:ext cx="990601" cy="1522742"/>
          </a:xfrm>
          <a:prstGeom prst="rect">
            <a:avLst/>
          </a:prstGeom>
        </p:spPr>
      </p:pic>
    </p:spTree>
    <p:extLst>
      <p:ext uri="{BB962C8B-B14F-4D97-AF65-F5344CB8AC3E}">
        <p14:creationId xmlns:p14="http://schemas.microsoft.com/office/powerpoint/2010/main" val="3209816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69051C11483E4086689631A732D62C" ma:contentTypeVersion="12" ma:contentTypeDescription="Create a new document." ma:contentTypeScope="" ma:versionID="d9d95b4637d2886a5e4af9b0b4eea46c">
  <xsd:schema xmlns:xsd="http://www.w3.org/2001/XMLSchema" xmlns:xs="http://www.w3.org/2001/XMLSchema" xmlns:p="http://schemas.microsoft.com/office/2006/metadata/properties" xmlns:ns2="6e4b2447-fa7a-4669-b8c7-8ed8e7d9ef2c" xmlns:ns3="86ea29c0-f88a-483c-8f15-ba85d357653f" targetNamespace="http://schemas.microsoft.com/office/2006/metadata/properties" ma:root="true" ma:fieldsID="9c661a7237a97e665804ef74e43b9c0d" ns2:_="" ns3:_="">
    <xsd:import namespace="6e4b2447-fa7a-4669-b8c7-8ed8e7d9ef2c"/>
    <xsd:import namespace="86ea29c0-f88a-483c-8f15-ba85d357653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4b2447-fa7a-4669-b8c7-8ed8e7d9ef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6ea29c0-f88a-483c-8f15-ba85d357653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stSharedByUser xmlns="6e4b2447-fa7a-4669-b8c7-8ed8e7d9ef2c" xsi:nil="true"/>
    <SharedWithUsers xmlns="6e4b2447-fa7a-4669-b8c7-8ed8e7d9ef2c">
      <UserInfo>
        <DisplayName/>
        <AccountId xsi:nil="true"/>
        <AccountType/>
      </UserInfo>
    </SharedWithUsers>
    <LastSharedByTime xmlns="6e4b2447-fa7a-4669-b8c7-8ed8e7d9ef2c" xsi:nil="true"/>
  </documentManagement>
</p:properties>
</file>

<file path=customXml/itemProps1.xml><?xml version="1.0" encoding="utf-8"?>
<ds:datastoreItem xmlns:ds="http://schemas.openxmlformats.org/officeDocument/2006/customXml" ds:itemID="{8E63BC34-D2FC-426B-A332-D37B7992F4C4}">
  <ds:schemaRefs>
    <ds:schemaRef ds:uri="http://schemas.microsoft.com/sharepoint/v3/contenttype/forms"/>
  </ds:schemaRefs>
</ds:datastoreItem>
</file>

<file path=customXml/itemProps2.xml><?xml version="1.0" encoding="utf-8"?>
<ds:datastoreItem xmlns:ds="http://schemas.openxmlformats.org/officeDocument/2006/customXml" ds:itemID="{6CAB1C72-3F60-4E16-B795-F473B9661A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4b2447-fa7a-4669-b8c7-8ed8e7d9ef2c"/>
    <ds:schemaRef ds:uri="86ea29c0-f88a-483c-8f15-ba85d35765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4AAFA9-3045-47CB-AD49-F25062644B72}">
  <ds:schemaRefs>
    <ds:schemaRef ds:uri="http://schemas.openxmlformats.org/package/2006/metadata/core-properties"/>
    <ds:schemaRef ds:uri="http://purl.org/dc/dcmitype/"/>
    <ds:schemaRef ds:uri="http://purl.org/dc/terms/"/>
    <ds:schemaRef ds:uri="http://schemas.microsoft.com/office/2006/metadata/properties"/>
    <ds:schemaRef ds:uri="6e4b2447-fa7a-4669-b8c7-8ed8e7d9ef2c"/>
    <ds:schemaRef ds:uri="http://schemas.microsoft.com/office/2006/documentManagement/types"/>
    <ds:schemaRef ds:uri="86ea29c0-f88a-483c-8f15-ba85d357653f"/>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524</TotalTime>
  <Words>311</Words>
  <Application>Microsoft Office PowerPoint</Application>
  <PresentationFormat>A4 Paper (210x297 mm)</PresentationFormat>
  <Paragraphs>77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Year 6 Spring 2 On The Bus  (Rosa Parks)         Curriculum Driver:  History/PSHE</vt:lpstr>
      <vt:lpstr>Year 6 Spring 2 – On The Bus (Rosa Parks)   Key Curriculum Driver: History/PSHE  Other Curriculum Areas: Art, Geography, Music   Rationale: On the Bus will give us an in depth insight into the struggles and victories of African Americans throughout the Civil Rights Movement. We will be investigating key figures in this movement writing biographies and non-chronological reports. We will also be taking part in a Now Press Play drama workshop where we will be transported back in time to this period in History.  By the end of this topic, most children will:   • Gain excellent knowledge and understanding of a variety of reasons why The Civil Rights Movement was so important and the impact it has had on today’s society. ۰ An understanding about the the movement and the impact it had on children and their families. The effects the civil rights movement has had on modern day society Be able to collect and analyse the thoughts of local people on their area, understanding the power of free speech. • The ability to think critically about history and communicate ideas very confidently in styles appropriate to a range of audiences. • The ability to consistently support, evaluate and challenge their own and others’ views using detailed and appropriate evidence. • The ability to think, reflect, debate, discuss and evaluate the past, formulating and refining questions and lines of enquiry.  • A respect for historical evidence and the ability to make robust and critical use of it to support their explanations and judgments. • A desire to embrace challenging activities, including opportunities to undertake high-quality research across a range of topics.   Children’s knowledge will be shown by:  Extended Writing: Biographies Non-chronological reports Speeches  Purposeful Outcome – Added by class teachers after completing topic web.  </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Leanne Brown</cp:lastModifiedBy>
  <cp:revision>175</cp:revision>
  <dcterms:created xsi:type="dcterms:W3CDTF">2018-07-04T20:22:24Z</dcterms:created>
  <dcterms:modified xsi:type="dcterms:W3CDTF">2020-02-24T13:55:50Z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0x0101002169051C11483E4086689631A732D62C</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ComplianceAssetId">
    <vt:lpwstr/>
  </property>
</Properties>
</file>