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
  </p:notesMasterIdLst>
  <p:sldIdLst>
    <p:sldId id="256" r:id="rId2"/>
    <p:sldId id="257" r:id="rId3"/>
    <p:sldId id="258" r:id="rId4"/>
    <p:sldId id="259" r:id="rId5"/>
  </p:sldIdLst>
  <p:sldSz cx="6858000" cy="9906000" type="A4"/>
  <p:notesSz cx="6858000" cy="9144000"/>
  <p:embeddedFontLst>
    <p:embeddedFont>
      <p:font typeface="Calibri" panose="020F0502020204030204" pitchFamily="34" charset="0"/>
      <p:regular r:id="rId7"/>
      <p:bold r:id="rId8"/>
      <p:italic r:id="rId9"/>
      <p:boldItalic r:id="rId10"/>
    </p:embeddedFont>
    <p:embeddedFont>
      <p:font typeface="Century Gothic" panose="020B0502020202020204" pitchFamily="34" charset="0"/>
      <p:regular r:id="rId11"/>
      <p:bold r:id="rId12"/>
      <p:italic r:id="rId13"/>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 roundtripDataSignature="AMtx7mjvKpT3ya/ydotWh619jW1lrpfUz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3D6E7A3-660E-4BCA-95E5-3CCBDD08ABFC}">
  <a:tblStyle styleId="{C3D6E7A3-660E-4BCA-95E5-3CCBDD08ABFC}"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317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customschemas.google.com/relationships/presentationmetadata" Target="metadata"/><Relationship Id="rId10" Type="http://schemas.openxmlformats.org/officeDocument/2006/relationships/font" Target="fonts/font4.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4: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6"/>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6"/>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6"/>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6"/>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5"/>
          <p:cNvSpPr txBox="1">
            <a:spLocks noGrp="1"/>
          </p:cNvSpPr>
          <p:nvPr>
            <p:ph type="body" idx="1"/>
          </p:nvPr>
        </p:nvSpPr>
        <p:spPr>
          <a:xfrm rot="5400000">
            <a:off x="286367" y="2822135"/>
            <a:ext cx="6285266" cy="59150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1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5"/>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5"/>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rot="5400000">
            <a:off x="1449696" y="3985464"/>
            <a:ext cx="8394877" cy="14787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6"/>
          <p:cNvSpPr txBox="1">
            <a:spLocks noGrp="1"/>
          </p:cNvSpPr>
          <p:nvPr>
            <p:ph type="body" idx="1"/>
          </p:nvPr>
        </p:nvSpPr>
        <p:spPr>
          <a:xfrm rot="5400000">
            <a:off x="-1550679" y="2549570"/>
            <a:ext cx="8394877" cy="4350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16"/>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6"/>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6"/>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7"/>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7"/>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3" name="Google Shape;23;p7"/>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7"/>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7"/>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
        <p:cNvGrpSpPr/>
        <p:nvPr/>
      </p:nvGrpSpPr>
      <p:grpSpPr>
        <a:xfrm>
          <a:off x="0" y="0"/>
          <a:ext cx="0" cy="0"/>
          <a:chOff x="0" y="0"/>
          <a:chExt cx="0" cy="0"/>
        </a:xfrm>
      </p:grpSpPr>
      <p:sp>
        <p:nvSpPr>
          <p:cNvPr id="27" name="Google Shape;27;p8"/>
          <p:cNvSpPr txBox="1">
            <a:spLocks noGrp="1"/>
          </p:cNvSpPr>
          <p:nvPr>
            <p:ph type="ctrTitle"/>
          </p:nvPr>
        </p:nvSpPr>
        <p:spPr>
          <a:xfrm>
            <a:off x="514350" y="1621191"/>
            <a:ext cx="5829300" cy="344875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8"/>
          <p:cNvSpPr txBox="1">
            <a:spLocks noGrp="1"/>
          </p:cNvSpPr>
          <p:nvPr>
            <p:ph type="subTitle" idx="1"/>
          </p:nvPr>
        </p:nvSpPr>
        <p:spPr>
          <a:xfrm>
            <a:off x="857250" y="5202944"/>
            <a:ext cx="5143500" cy="239165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29" name="Google Shape;29;p8"/>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8"/>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8"/>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9"/>
          <p:cNvSpPr txBox="1">
            <a:spLocks noGrp="1"/>
          </p:cNvSpPr>
          <p:nvPr>
            <p:ph type="title"/>
          </p:nvPr>
        </p:nvSpPr>
        <p:spPr>
          <a:xfrm>
            <a:off x="467916" y="2469624"/>
            <a:ext cx="5915025" cy="41206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9"/>
          <p:cNvSpPr txBox="1">
            <a:spLocks noGrp="1"/>
          </p:cNvSpPr>
          <p:nvPr>
            <p:ph type="body" idx="1"/>
          </p:nvPr>
        </p:nvSpPr>
        <p:spPr>
          <a:xfrm>
            <a:off x="467916" y="6629226"/>
            <a:ext cx="5915025" cy="21669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800"/>
              <a:buNone/>
              <a:defRPr sz="1800">
                <a:solidFill>
                  <a:schemeClr val="dk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5" name="Google Shape;35;p9"/>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9"/>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9"/>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10"/>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0"/>
          <p:cNvSpPr txBox="1">
            <a:spLocks noGrp="1"/>
          </p:cNvSpPr>
          <p:nvPr>
            <p:ph type="body" idx="1"/>
          </p:nvPr>
        </p:nvSpPr>
        <p:spPr>
          <a:xfrm>
            <a:off x="471488"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1" name="Google Shape;41;p10"/>
          <p:cNvSpPr txBox="1">
            <a:spLocks noGrp="1"/>
          </p:cNvSpPr>
          <p:nvPr>
            <p:ph type="body" idx="2"/>
          </p:nvPr>
        </p:nvSpPr>
        <p:spPr>
          <a:xfrm>
            <a:off x="3471863"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2" name="Google Shape;42;p10"/>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0"/>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0"/>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11"/>
          <p:cNvSpPr txBox="1">
            <a:spLocks noGrp="1"/>
          </p:cNvSpPr>
          <p:nvPr>
            <p:ph type="title"/>
          </p:nvPr>
        </p:nvSpPr>
        <p:spPr>
          <a:xfrm>
            <a:off x="472381"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1"/>
          <p:cNvSpPr txBox="1">
            <a:spLocks noGrp="1"/>
          </p:cNvSpPr>
          <p:nvPr>
            <p:ph type="body" idx="1"/>
          </p:nvPr>
        </p:nvSpPr>
        <p:spPr>
          <a:xfrm>
            <a:off x="472381" y="2428347"/>
            <a:ext cx="2901255"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8" name="Google Shape;48;p11"/>
          <p:cNvSpPr txBox="1">
            <a:spLocks noGrp="1"/>
          </p:cNvSpPr>
          <p:nvPr>
            <p:ph type="body" idx="2"/>
          </p:nvPr>
        </p:nvSpPr>
        <p:spPr>
          <a:xfrm>
            <a:off x="472381" y="3618442"/>
            <a:ext cx="2901255"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9" name="Google Shape;49;p11"/>
          <p:cNvSpPr txBox="1">
            <a:spLocks noGrp="1"/>
          </p:cNvSpPr>
          <p:nvPr>
            <p:ph type="body" idx="3"/>
          </p:nvPr>
        </p:nvSpPr>
        <p:spPr>
          <a:xfrm>
            <a:off x="3471863" y="2428347"/>
            <a:ext cx="2915543"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0" name="Google Shape;50;p11"/>
          <p:cNvSpPr txBox="1">
            <a:spLocks noGrp="1"/>
          </p:cNvSpPr>
          <p:nvPr>
            <p:ph type="body" idx="4"/>
          </p:nvPr>
        </p:nvSpPr>
        <p:spPr>
          <a:xfrm>
            <a:off x="3471863" y="3618442"/>
            <a:ext cx="2915543"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1" name="Google Shape;51;p11"/>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1"/>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1"/>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2"/>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2"/>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2"/>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3"/>
          <p:cNvSpPr txBox="1">
            <a:spLocks noGrp="1"/>
          </p:cNvSpPr>
          <p:nvPr>
            <p:ph type="body" idx="1"/>
          </p:nvPr>
        </p:nvSpPr>
        <p:spPr>
          <a:xfrm>
            <a:off x="2915543" y="1426283"/>
            <a:ext cx="3471863" cy="7039681"/>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1" name="Google Shape;61;p13"/>
          <p:cNvSpPr txBox="1">
            <a:spLocks noGrp="1"/>
          </p:cNvSpPr>
          <p:nvPr>
            <p:ph type="body" idx="2"/>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2" name="Google Shape;62;p13"/>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3"/>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3"/>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4"/>
          <p:cNvSpPr>
            <a:spLocks noGrp="1"/>
          </p:cNvSpPr>
          <p:nvPr>
            <p:ph type="pic" idx="2"/>
          </p:nvPr>
        </p:nvSpPr>
        <p:spPr>
          <a:xfrm>
            <a:off x="2915543" y="1426283"/>
            <a:ext cx="3471863" cy="703968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8" name="Google Shape;68;p14"/>
          <p:cNvSpPr txBox="1">
            <a:spLocks noGrp="1"/>
          </p:cNvSpPr>
          <p:nvPr>
            <p:ph type="body" idx="1"/>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9" name="Google Shape;69;p14"/>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4"/>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4"/>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title"/>
          </p:nvPr>
        </p:nvSpPr>
        <p:spPr>
          <a:xfrm>
            <a:off x="0" y="196162"/>
            <a:ext cx="3931149" cy="166548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2E75B5"/>
              </a:buClr>
              <a:buSzPts val="4320"/>
              <a:buFont typeface="Century Gothic"/>
              <a:buNone/>
            </a:pPr>
            <a:r>
              <a:rPr lang="en-GB" sz="4320" b="1">
                <a:solidFill>
                  <a:srgbClr val="2E75B5"/>
                </a:solidFill>
                <a:latin typeface="Century Gothic"/>
                <a:ea typeface="Century Gothic"/>
                <a:cs typeface="Century Gothic"/>
                <a:sym typeface="Century Gothic"/>
              </a:rPr>
              <a:t>Year 4</a:t>
            </a:r>
            <a:br>
              <a:rPr lang="en-GB" sz="4320" b="1">
                <a:solidFill>
                  <a:srgbClr val="2E75B5"/>
                </a:solidFill>
                <a:latin typeface="Century Gothic"/>
                <a:ea typeface="Century Gothic"/>
                <a:cs typeface="Century Gothic"/>
                <a:sym typeface="Century Gothic"/>
              </a:rPr>
            </a:br>
            <a:r>
              <a:rPr lang="en-GB" sz="4320" b="1">
                <a:solidFill>
                  <a:srgbClr val="2E75B5"/>
                </a:solidFill>
                <a:latin typeface="Century Gothic"/>
                <a:ea typeface="Century Gothic"/>
                <a:cs typeface="Century Gothic"/>
                <a:sym typeface="Century Gothic"/>
              </a:rPr>
              <a:t>Spring 2</a:t>
            </a:r>
            <a:br>
              <a:rPr lang="en-GB" sz="4320" b="1">
                <a:solidFill>
                  <a:srgbClr val="2E75B5"/>
                </a:solidFill>
                <a:latin typeface="Century Gothic"/>
                <a:ea typeface="Century Gothic"/>
                <a:cs typeface="Century Gothic"/>
                <a:sym typeface="Century Gothic"/>
              </a:rPr>
            </a:br>
            <a:r>
              <a:rPr lang="en-GB" sz="4320" b="1">
                <a:solidFill>
                  <a:srgbClr val="2E75B5"/>
                </a:solidFill>
                <a:latin typeface="Century Gothic"/>
                <a:ea typeface="Century Gothic"/>
                <a:cs typeface="Century Gothic"/>
                <a:sym typeface="Century Gothic"/>
              </a:rPr>
              <a:t> Rome</a:t>
            </a:r>
            <a:br>
              <a:rPr lang="en-GB" sz="4320">
                <a:latin typeface="Century Gothic"/>
                <a:ea typeface="Century Gothic"/>
                <a:cs typeface="Century Gothic"/>
                <a:sym typeface="Century Gothic"/>
              </a:rPr>
            </a:br>
            <a:br>
              <a:rPr lang="en-GB" sz="4320">
                <a:latin typeface="Century Gothic"/>
                <a:ea typeface="Century Gothic"/>
                <a:cs typeface="Century Gothic"/>
                <a:sym typeface="Century Gothic"/>
              </a:rPr>
            </a:br>
            <a:br>
              <a:rPr lang="en-GB" sz="4320">
                <a:latin typeface="Century Gothic"/>
                <a:ea typeface="Century Gothic"/>
                <a:cs typeface="Century Gothic"/>
                <a:sym typeface="Century Gothic"/>
              </a:rPr>
            </a:br>
            <a:br>
              <a:rPr lang="en-GB" sz="4320">
                <a:latin typeface="Century Gothic"/>
                <a:ea typeface="Century Gothic"/>
                <a:cs typeface="Century Gothic"/>
                <a:sym typeface="Century Gothic"/>
              </a:rPr>
            </a:br>
            <a:br>
              <a:rPr lang="en-GB" sz="4320">
                <a:latin typeface="Century Gothic"/>
                <a:ea typeface="Century Gothic"/>
                <a:cs typeface="Century Gothic"/>
                <a:sym typeface="Century Gothic"/>
              </a:rPr>
            </a:br>
            <a:br>
              <a:rPr lang="en-GB" sz="4320">
                <a:latin typeface="Century Gothic"/>
                <a:ea typeface="Century Gothic"/>
                <a:cs typeface="Century Gothic"/>
                <a:sym typeface="Century Gothic"/>
              </a:rPr>
            </a:br>
            <a:br>
              <a:rPr lang="en-GB" sz="4320">
                <a:latin typeface="Century Gothic"/>
                <a:ea typeface="Century Gothic"/>
                <a:cs typeface="Century Gothic"/>
                <a:sym typeface="Century Gothic"/>
              </a:rPr>
            </a:br>
            <a:br>
              <a:rPr lang="en-GB" sz="4320">
                <a:latin typeface="Century Gothic"/>
                <a:ea typeface="Century Gothic"/>
                <a:cs typeface="Century Gothic"/>
                <a:sym typeface="Century Gothic"/>
              </a:rPr>
            </a:br>
            <a:br>
              <a:rPr lang="en-GB" sz="4320">
                <a:latin typeface="Century Gothic"/>
                <a:ea typeface="Century Gothic"/>
                <a:cs typeface="Century Gothic"/>
                <a:sym typeface="Century Gothic"/>
              </a:rPr>
            </a:br>
            <a:r>
              <a:rPr lang="en-GB" sz="4320">
                <a:latin typeface="Century Gothic"/>
                <a:ea typeface="Century Gothic"/>
                <a:cs typeface="Century Gothic"/>
                <a:sym typeface="Century Gothic"/>
              </a:rPr>
              <a:t>Curriculum Driver: </a:t>
            </a:r>
            <a:br>
              <a:rPr lang="en-GB" sz="4320">
                <a:latin typeface="Century Gothic"/>
                <a:ea typeface="Century Gothic"/>
                <a:cs typeface="Century Gothic"/>
                <a:sym typeface="Century Gothic"/>
              </a:rPr>
            </a:br>
            <a:r>
              <a:rPr lang="en-GB" sz="4320">
                <a:latin typeface="Century Gothic"/>
                <a:ea typeface="Century Gothic"/>
                <a:cs typeface="Century Gothic"/>
                <a:sym typeface="Century Gothic"/>
              </a:rPr>
              <a:t>History</a:t>
            </a:r>
            <a:endParaRPr/>
          </a:p>
        </p:txBody>
      </p:sp>
      <p:sp>
        <p:nvSpPr>
          <p:cNvPr id="89" name="Google Shape;89;p1" descr="Image result for tutankhamun"/>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 name="Google Shape;90;p1"/>
          <p:cNvSpPr txBox="1">
            <a:spLocks noGrp="1"/>
          </p:cNvSpPr>
          <p:nvPr>
            <p:ph type="ftr" idx="11"/>
          </p:nvPr>
        </p:nvSpPr>
        <p:spPr>
          <a:xfrm>
            <a:off x="1831180" y="9143297"/>
            <a:ext cx="3195638" cy="52740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1800" b="1">
                <a:solidFill>
                  <a:srgbClr val="2E75B5"/>
                </a:solidFill>
                <a:latin typeface="Century Gothic"/>
                <a:ea typeface="Century Gothic"/>
                <a:cs typeface="Century Gothic"/>
                <a:sym typeface="Century Gothic"/>
              </a:rPr>
              <a:t>Create  Explore  Discover</a:t>
            </a:r>
            <a:endParaRPr/>
          </a:p>
        </p:txBody>
      </p:sp>
      <p:pic>
        <p:nvPicPr>
          <p:cNvPr id="91" name="Google Shape;91;p1"/>
          <p:cNvPicPr preferRelativeResize="0"/>
          <p:nvPr/>
        </p:nvPicPr>
        <p:blipFill rotWithShape="1">
          <a:blip r:embed="rId3">
            <a:alphaModFix/>
          </a:blip>
          <a:srcRect/>
          <a:stretch/>
        </p:blipFill>
        <p:spPr>
          <a:xfrm>
            <a:off x="4153805" y="235300"/>
            <a:ext cx="2374448" cy="2460272"/>
          </a:xfrm>
          <a:prstGeom prst="rect">
            <a:avLst/>
          </a:prstGeom>
          <a:noFill/>
          <a:ln>
            <a:noFill/>
          </a:ln>
        </p:spPr>
      </p:pic>
      <p:pic>
        <p:nvPicPr>
          <p:cNvPr id="92" name="Google Shape;92;p1"/>
          <p:cNvPicPr preferRelativeResize="0"/>
          <p:nvPr/>
        </p:nvPicPr>
        <p:blipFill>
          <a:blip r:embed="rId4">
            <a:alphaModFix/>
          </a:blip>
          <a:stretch>
            <a:fillRect/>
          </a:stretch>
        </p:blipFill>
        <p:spPr>
          <a:xfrm>
            <a:off x="461025" y="2944451"/>
            <a:ext cx="5935949" cy="37928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471486" y="881472"/>
            <a:ext cx="5915025" cy="741480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E75B5"/>
              </a:buClr>
              <a:buSzPts val="1800"/>
              <a:buFont typeface="Century Gothic"/>
              <a:buNone/>
            </a:pPr>
            <a:r>
              <a:rPr lang="en-GB" sz="1800" b="1">
                <a:solidFill>
                  <a:srgbClr val="2E75B5"/>
                </a:solidFill>
                <a:latin typeface="Century Gothic"/>
                <a:ea typeface="Century Gothic"/>
                <a:cs typeface="Century Gothic"/>
                <a:sym typeface="Century Gothic"/>
              </a:rPr>
              <a:t>Year 4</a:t>
            </a:r>
            <a:br>
              <a:rPr lang="en-GB" sz="1800" b="1">
                <a:solidFill>
                  <a:srgbClr val="2E75B5"/>
                </a:solidFill>
                <a:latin typeface="Century Gothic"/>
                <a:ea typeface="Century Gothic"/>
                <a:cs typeface="Century Gothic"/>
                <a:sym typeface="Century Gothic"/>
              </a:rPr>
            </a:br>
            <a:r>
              <a:rPr lang="en-GB" sz="1800" b="1">
                <a:solidFill>
                  <a:srgbClr val="2E75B5"/>
                </a:solidFill>
                <a:latin typeface="Century Gothic"/>
                <a:ea typeface="Century Gothic"/>
                <a:cs typeface="Century Gothic"/>
                <a:sym typeface="Century Gothic"/>
              </a:rPr>
              <a:t>Spring 2- In Rome</a:t>
            </a:r>
            <a:br>
              <a:rPr lang="en-GB" sz="1800" b="1">
                <a:solidFill>
                  <a:srgbClr val="2E75B5"/>
                </a:solidFill>
                <a:latin typeface="Century Gothic"/>
                <a:ea typeface="Century Gothic"/>
                <a:cs typeface="Century Gothic"/>
                <a:sym typeface="Century Gothic"/>
              </a:rPr>
            </a:br>
            <a:br>
              <a:rPr lang="en-GB" sz="1800" b="1">
                <a:solidFill>
                  <a:srgbClr val="2E75B5"/>
                </a:solidFill>
                <a:latin typeface="Century Gothic"/>
                <a:ea typeface="Century Gothic"/>
                <a:cs typeface="Century Gothic"/>
                <a:sym typeface="Century Gothic"/>
              </a:rPr>
            </a:br>
            <a:r>
              <a:rPr lang="en-GB" sz="1260" b="1">
                <a:latin typeface="Century Gothic"/>
                <a:ea typeface="Century Gothic"/>
                <a:cs typeface="Century Gothic"/>
                <a:sym typeface="Century Gothic"/>
              </a:rPr>
              <a:t>Key Curriculum Driver: </a:t>
            </a:r>
            <a:r>
              <a:rPr lang="en-GB" sz="1260">
                <a:latin typeface="Century Gothic"/>
                <a:ea typeface="Century Gothic"/>
                <a:cs typeface="Century Gothic"/>
                <a:sym typeface="Century Gothic"/>
              </a:rPr>
              <a:t>History</a:t>
            </a:r>
            <a:br>
              <a:rPr lang="en-GB" sz="1260" b="1">
                <a:latin typeface="Century Gothic"/>
                <a:ea typeface="Century Gothic"/>
                <a:cs typeface="Century Gothic"/>
                <a:sym typeface="Century Gothic"/>
              </a:rPr>
            </a:br>
            <a:br>
              <a:rPr lang="en-GB" sz="1260" b="1">
                <a:latin typeface="Century Gothic"/>
                <a:ea typeface="Century Gothic"/>
                <a:cs typeface="Century Gothic"/>
                <a:sym typeface="Century Gothic"/>
              </a:rPr>
            </a:br>
            <a:r>
              <a:rPr lang="en-GB" sz="1260" b="1">
                <a:latin typeface="Century Gothic"/>
                <a:ea typeface="Century Gothic"/>
                <a:cs typeface="Century Gothic"/>
                <a:sym typeface="Century Gothic"/>
              </a:rPr>
              <a:t>Other Curriculum Areas: </a:t>
            </a:r>
            <a:br>
              <a:rPr lang="en-GB" sz="1260" b="1">
                <a:latin typeface="Century Gothic"/>
                <a:ea typeface="Century Gothic"/>
                <a:cs typeface="Century Gothic"/>
                <a:sym typeface="Century Gothic"/>
              </a:rPr>
            </a:br>
            <a:br>
              <a:rPr lang="en-GB" sz="1260" b="1">
                <a:latin typeface="Century Gothic"/>
                <a:ea typeface="Century Gothic"/>
                <a:cs typeface="Century Gothic"/>
                <a:sym typeface="Century Gothic"/>
              </a:rPr>
            </a:br>
            <a:r>
              <a:rPr lang="en-GB" sz="1260" b="1">
                <a:latin typeface="Century Gothic"/>
                <a:ea typeface="Century Gothic"/>
                <a:cs typeface="Century Gothic"/>
                <a:sym typeface="Century Gothic"/>
              </a:rPr>
              <a:t>Rationale: </a:t>
            </a:r>
            <a:r>
              <a:rPr lang="en-GB" sz="1260">
                <a:latin typeface="Century Gothic"/>
                <a:ea typeface="Century Gothic"/>
                <a:cs typeface="Century Gothic"/>
                <a:sym typeface="Century Gothic"/>
              </a:rPr>
              <a:t>The ‘In Rome’ topic will allow children to have the opportunity to explore the history of Rome, the chronology in relation to other periods of time and to build an overview of the world around them.</a:t>
            </a:r>
            <a:br>
              <a:rPr lang="en-GB" sz="1170" b="1">
                <a:latin typeface="Century Gothic"/>
                <a:ea typeface="Century Gothic"/>
                <a:cs typeface="Century Gothic"/>
                <a:sym typeface="Century Gothic"/>
              </a:rPr>
            </a:br>
            <a:br>
              <a:rPr lang="en-GB" sz="1260" b="1">
                <a:latin typeface="Century Gothic"/>
                <a:ea typeface="Century Gothic"/>
                <a:cs typeface="Century Gothic"/>
                <a:sym typeface="Century Gothic"/>
              </a:rPr>
            </a:br>
            <a:r>
              <a:rPr lang="en-GB" sz="1260" b="1">
                <a:latin typeface="Century Gothic"/>
                <a:ea typeface="Century Gothic"/>
                <a:cs typeface="Century Gothic"/>
                <a:sym typeface="Century Gothic"/>
              </a:rPr>
              <a:t>By the end of this topic, most children will have: </a:t>
            </a:r>
            <a:br>
              <a:rPr lang="en-GB" sz="1260" b="1">
                <a:latin typeface="Century Gothic"/>
                <a:ea typeface="Century Gothic"/>
                <a:cs typeface="Century Gothic"/>
                <a:sym typeface="Century Gothic"/>
              </a:rPr>
            </a:br>
            <a:r>
              <a:rPr lang="en-GB" sz="2970"/>
              <a:t> </a:t>
            </a:r>
            <a:r>
              <a:rPr lang="en-GB" sz="1170">
                <a:latin typeface="Century Gothic"/>
                <a:ea typeface="Century Gothic"/>
                <a:cs typeface="Century Gothic"/>
                <a:sym typeface="Century Gothic"/>
              </a:rPr>
              <a:t>The ability to think independently and raise questions about working historically and the knowledge and skills that it brings. </a:t>
            </a:r>
            <a:br>
              <a:rPr lang="en-GB" sz="1170">
                <a:latin typeface="Century Gothic"/>
                <a:ea typeface="Century Gothic"/>
                <a:cs typeface="Century Gothic"/>
                <a:sym typeface="Century Gothic"/>
              </a:rPr>
            </a:br>
            <a:br>
              <a:rPr lang="en-GB" sz="1170">
                <a:latin typeface="Century Gothic"/>
                <a:ea typeface="Century Gothic"/>
                <a:cs typeface="Century Gothic"/>
                <a:sym typeface="Century Gothic"/>
              </a:rPr>
            </a:br>
            <a:r>
              <a:rPr lang="en-GB" sz="1170">
                <a:latin typeface="Century Gothic"/>
                <a:ea typeface="Century Gothic"/>
                <a:cs typeface="Century Gothic"/>
                <a:sym typeface="Century Gothic"/>
              </a:rPr>
              <a:t>• High levels of originality, imagination or innovation in the application of skills.</a:t>
            </a:r>
            <a:br>
              <a:rPr lang="en-GB" sz="1170">
                <a:latin typeface="Century Gothic"/>
                <a:ea typeface="Century Gothic"/>
                <a:cs typeface="Century Gothic"/>
                <a:sym typeface="Century Gothic"/>
              </a:rPr>
            </a:br>
            <a:r>
              <a:rPr lang="en-GB" sz="1170">
                <a:latin typeface="Century Gothic"/>
                <a:ea typeface="Century Gothic"/>
                <a:cs typeface="Century Gothic"/>
                <a:sym typeface="Century Gothic"/>
              </a:rPr>
              <a:t>• The ability to undertake practical work in a variety of contexts, including fieldwork.</a:t>
            </a:r>
            <a:br>
              <a:rPr lang="en-GB" sz="1170">
                <a:latin typeface="Century Gothic"/>
                <a:ea typeface="Century Gothic"/>
                <a:cs typeface="Century Gothic"/>
                <a:sym typeface="Century Gothic"/>
              </a:rPr>
            </a:br>
            <a:r>
              <a:rPr lang="en-GB" sz="1170">
                <a:latin typeface="Century Gothic"/>
                <a:ea typeface="Century Gothic"/>
                <a:cs typeface="Century Gothic"/>
                <a:sym typeface="Century Gothic"/>
              </a:rPr>
              <a:t>• A passion for History and its application in past, present and future </a:t>
            </a:r>
            <a:r>
              <a:rPr lang="en-GB" sz="1150">
                <a:latin typeface="Century Gothic"/>
                <a:ea typeface="Century Gothic"/>
                <a:cs typeface="Century Gothic"/>
                <a:sym typeface="Century Gothic"/>
              </a:rPr>
              <a:t>technologies.</a:t>
            </a:r>
            <a:endParaRPr sz="1150">
              <a:latin typeface="Century Gothic"/>
              <a:ea typeface="Century Gothic"/>
              <a:cs typeface="Century Gothic"/>
              <a:sym typeface="Century Gothic"/>
            </a:endParaRPr>
          </a:p>
          <a:p>
            <a:pPr marL="0" lvl="0" indent="0" algn="l" rtl="0">
              <a:spcBef>
                <a:spcPts val="0"/>
              </a:spcBef>
              <a:spcAft>
                <a:spcPts val="0"/>
              </a:spcAft>
              <a:buClr>
                <a:srgbClr val="2E75B5"/>
              </a:buClr>
              <a:buSzPts val="1800"/>
              <a:buFont typeface="Century Gothic"/>
              <a:buNone/>
            </a:pPr>
            <a:r>
              <a:rPr lang="en-GB" sz="1170">
                <a:latin typeface="Century Gothic"/>
                <a:ea typeface="Century Gothic"/>
                <a:cs typeface="Century Gothic"/>
                <a:sym typeface="Century Gothic"/>
              </a:rPr>
              <a:t>• T</a:t>
            </a:r>
            <a:r>
              <a:rPr lang="en-GB" sz="1150">
                <a:highlight>
                  <a:srgbClr val="FFFFFF"/>
                </a:highlight>
                <a:latin typeface="Century Gothic"/>
                <a:ea typeface="Century Gothic"/>
                <a:cs typeface="Century Gothic"/>
                <a:sym typeface="Century Gothic"/>
              </a:rPr>
              <a:t>he ability to think critically about history and communicate ideas very confidently in styles appropriate to a range of audiences.</a:t>
            </a:r>
            <a:endParaRPr sz="1150">
              <a:highlight>
                <a:srgbClr val="FFFFFF"/>
              </a:highlight>
              <a:latin typeface="Century Gothic"/>
              <a:ea typeface="Century Gothic"/>
              <a:cs typeface="Century Gothic"/>
              <a:sym typeface="Century Gothic"/>
            </a:endParaRPr>
          </a:p>
          <a:p>
            <a:pPr marL="0" lvl="0" indent="0" algn="l" rtl="0">
              <a:spcBef>
                <a:spcPts val="0"/>
              </a:spcBef>
              <a:spcAft>
                <a:spcPts val="0"/>
              </a:spcAft>
              <a:buClr>
                <a:srgbClr val="2E75B5"/>
              </a:buClr>
              <a:buSzPts val="1800"/>
              <a:buFont typeface="Century Gothic"/>
              <a:buNone/>
            </a:pPr>
            <a:r>
              <a:rPr lang="en-GB" sz="1170">
                <a:latin typeface="Century Gothic"/>
                <a:ea typeface="Century Gothic"/>
                <a:cs typeface="Century Gothic"/>
                <a:sym typeface="Century Gothic"/>
              </a:rPr>
              <a:t>• </a:t>
            </a:r>
            <a:r>
              <a:rPr lang="en-GB" sz="1150">
                <a:latin typeface="Century Gothic"/>
                <a:ea typeface="Century Gothic"/>
                <a:cs typeface="Century Gothic"/>
                <a:sym typeface="Century Gothic"/>
              </a:rPr>
              <a:t>The ability to think, reflect, debate, discuss and evaluate the past, formulating and refining questions and lines of enquiry. </a:t>
            </a:r>
            <a:br>
              <a:rPr lang="en-GB" sz="1150"/>
            </a:br>
            <a:br>
              <a:rPr lang="en-GB" sz="1260" b="1">
                <a:latin typeface="Century Gothic"/>
                <a:ea typeface="Century Gothic"/>
                <a:cs typeface="Century Gothic"/>
                <a:sym typeface="Century Gothic"/>
              </a:rPr>
            </a:br>
            <a:r>
              <a:rPr lang="en-GB" sz="1260" b="1">
                <a:latin typeface="Century Gothic"/>
                <a:ea typeface="Century Gothic"/>
                <a:cs typeface="Century Gothic"/>
                <a:sym typeface="Century Gothic"/>
              </a:rPr>
              <a:t>Children’s knowledge will be shown by:</a:t>
            </a:r>
            <a:br>
              <a:rPr lang="en-GB" sz="1260" b="1">
                <a:latin typeface="Century Gothic"/>
                <a:ea typeface="Century Gothic"/>
                <a:cs typeface="Century Gothic"/>
                <a:sym typeface="Century Gothic"/>
              </a:rPr>
            </a:br>
            <a:br>
              <a:rPr lang="en-GB" sz="1260">
                <a:latin typeface="Century Gothic"/>
                <a:ea typeface="Century Gothic"/>
                <a:cs typeface="Century Gothic"/>
                <a:sym typeface="Century Gothic"/>
              </a:rPr>
            </a:br>
            <a:br>
              <a:rPr lang="en-GB" sz="1260">
                <a:latin typeface="Century Gothic"/>
                <a:ea typeface="Century Gothic"/>
                <a:cs typeface="Century Gothic"/>
                <a:sym typeface="Century Gothic"/>
              </a:rPr>
            </a:br>
            <a:r>
              <a:rPr lang="en-GB" sz="1260" b="1">
                <a:latin typeface="Century Gothic"/>
                <a:ea typeface="Century Gothic"/>
                <a:cs typeface="Century Gothic"/>
                <a:sym typeface="Century Gothic"/>
              </a:rPr>
              <a:t>Extended Writing:</a:t>
            </a:r>
            <a:br>
              <a:rPr lang="en-GB" sz="1260" b="1">
                <a:latin typeface="Century Gothic"/>
                <a:ea typeface="Century Gothic"/>
                <a:cs typeface="Century Gothic"/>
                <a:sym typeface="Century Gothic"/>
              </a:rPr>
            </a:br>
            <a:r>
              <a:rPr lang="en-GB" sz="1260">
                <a:latin typeface="Century Gothic"/>
                <a:ea typeface="Century Gothic"/>
                <a:cs typeface="Century Gothic"/>
                <a:sym typeface="Century Gothic"/>
              </a:rPr>
              <a:t>Writing a job application to become a legionnaire.</a:t>
            </a:r>
            <a:endParaRPr sz="1260">
              <a:latin typeface="Century Gothic"/>
              <a:ea typeface="Century Gothic"/>
              <a:cs typeface="Century Gothic"/>
              <a:sym typeface="Century Gothic"/>
            </a:endParaRPr>
          </a:p>
          <a:p>
            <a:pPr marL="0" lvl="0" indent="0" algn="l" rtl="0">
              <a:spcBef>
                <a:spcPts val="0"/>
              </a:spcBef>
              <a:spcAft>
                <a:spcPts val="0"/>
              </a:spcAft>
              <a:buClr>
                <a:srgbClr val="2E75B5"/>
              </a:buClr>
              <a:buSzPts val="1800"/>
              <a:buFont typeface="Century Gothic"/>
              <a:buNone/>
            </a:pPr>
            <a:r>
              <a:rPr lang="en-GB" sz="1260">
                <a:latin typeface="Century Gothic"/>
                <a:ea typeface="Century Gothic"/>
                <a:cs typeface="Century Gothic"/>
                <a:sym typeface="Century Gothic"/>
              </a:rPr>
              <a:t>Writing a diary entry from the point of view of a Roman child.</a:t>
            </a:r>
            <a:endParaRPr sz="1260">
              <a:latin typeface="Century Gothic"/>
              <a:ea typeface="Century Gothic"/>
              <a:cs typeface="Century Gothic"/>
              <a:sym typeface="Century Gothic"/>
            </a:endParaRPr>
          </a:p>
          <a:p>
            <a:pPr marL="0" lvl="0" indent="0" algn="l" rtl="0">
              <a:spcBef>
                <a:spcPts val="0"/>
              </a:spcBef>
              <a:spcAft>
                <a:spcPts val="0"/>
              </a:spcAft>
              <a:buClr>
                <a:srgbClr val="2E75B5"/>
              </a:buClr>
              <a:buSzPts val="1800"/>
              <a:buFont typeface="Century Gothic"/>
              <a:buNone/>
            </a:pPr>
            <a:r>
              <a:rPr lang="en-GB" sz="1260">
                <a:latin typeface="Century Gothic"/>
                <a:ea typeface="Century Gothic"/>
                <a:cs typeface="Century Gothic"/>
                <a:sym typeface="Century Gothic"/>
              </a:rPr>
              <a:t>Writing as an estate agent to persuade people to buy a Roman house.</a:t>
            </a:r>
            <a:endParaRPr sz="1260">
              <a:latin typeface="Century Gothic"/>
              <a:ea typeface="Century Gothic"/>
              <a:cs typeface="Century Gothic"/>
              <a:sym typeface="Century Gothic"/>
            </a:endParaRPr>
          </a:p>
          <a:p>
            <a:pPr marL="0" lvl="0" indent="0" algn="l" rtl="0">
              <a:spcBef>
                <a:spcPts val="0"/>
              </a:spcBef>
              <a:spcAft>
                <a:spcPts val="0"/>
              </a:spcAft>
              <a:buClr>
                <a:srgbClr val="2E75B5"/>
              </a:buClr>
              <a:buSzPts val="1800"/>
              <a:buFont typeface="Century Gothic"/>
              <a:buNone/>
            </a:pPr>
            <a:endParaRPr sz="1260">
              <a:latin typeface="Century Gothic"/>
              <a:ea typeface="Century Gothic"/>
              <a:cs typeface="Century Gothic"/>
              <a:sym typeface="Century Gothic"/>
            </a:endParaRPr>
          </a:p>
          <a:p>
            <a:pPr marL="0" lvl="0" indent="0" algn="l" rtl="0">
              <a:spcBef>
                <a:spcPts val="0"/>
              </a:spcBef>
              <a:spcAft>
                <a:spcPts val="0"/>
              </a:spcAft>
              <a:buClr>
                <a:srgbClr val="2E75B5"/>
              </a:buClr>
              <a:buSzPts val="1800"/>
              <a:buFont typeface="Century Gothic"/>
              <a:buNone/>
            </a:pPr>
            <a:r>
              <a:rPr lang="en-GB" sz="1260">
                <a:latin typeface="Century Gothic"/>
                <a:ea typeface="Century Gothic"/>
                <a:cs typeface="Century Gothic"/>
                <a:sym typeface="Century Gothic"/>
              </a:rPr>
              <a:t> </a:t>
            </a:r>
            <a:br>
              <a:rPr lang="en-GB" sz="1260">
                <a:latin typeface="Century Gothic"/>
                <a:ea typeface="Century Gothic"/>
                <a:cs typeface="Century Gothic"/>
                <a:sym typeface="Century Gothic"/>
              </a:rPr>
            </a:br>
            <a:br>
              <a:rPr lang="en-GB" sz="1260">
                <a:latin typeface="Century Gothic"/>
                <a:ea typeface="Century Gothic"/>
                <a:cs typeface="Century Gothic"/>
                <a:sym typeface="Century Gothic"/>
              </a:rPr>
            </a:br>
            <a:r>
              <a:rPr lang="en-GB" sz="1260" b="1">
                <a:latin typeface="Century Gothic"/>
                <a:ea typeface="Century Gothic"/>
                <a:cs typeface="Century Gothic"/>
                <a:sym typeface="Century Gothic"/>
              </a:rPr>
              <a:t>Purposeful Outcome – </a:t>
            </a:r>
            <a:r>
              <a:rPr lang="en-GB" sz="1260">
                <a:latin typeface="Century Gothic"/>
                <a:ea typeface="Century Gothic"/>
                <a:cs typeface="Century Gothic"/>
                <a:sym typeface="Century Gothic"/>
              </a:rPr>
              <a:t>Children to create a leaflet about the life of a Roman.</a:t>
            </a:r>
            <a:br>
              <a:rPr lang="en-GB" sz="1260"/>
            </a:br>
            <a:br>
              <a:rPr lang="en-GB" sz="1260" b="1">
                <a:latin typeface="Century Gothic"/>
                <a:ea typeface="Century Gothic"/>
                <a:cs typeface="Century Gothic"/>
                <a:sym typeface="Century Gothic"/>
              </a:rPr>
            </a:br>
            <a:endParaRPr sz="1260" b="1">
              <a:latin typeface="Century Gothic"/>
              <a:ea typeface="Century Gothic"/>
              <a:cs typeface="Century Gothic"/>
              <a:sym typeface="Century Gothic"/>
            </a:endParaRPr>
          </a:p>
        </p:txBody>
      </p:sp>
      <p:sp>
        <p:nvSpPr>
          <p:cNvPr id="98" name="Google Shape;98;p2"/>
          <p:cNvSpPr txBox="1">
            <a:spLocks noGrp="1"/>
          </p:cNvSpPr>
          <p:nvPr>
            <p:ph type="ftr" idx="11"/>
          </p:nvPr>
        </p:nvSpPr>
        <p:spPr>
          <a:xfrm>
            <a:off x="1831180" y="9143297"/>
            <a:ext cx="3195638" cy="52740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1800" b="1">
                <a:solidFill>
                  <a:srgbClr val="2E75B5"/>
                </a:solidFill>
                <a:latin typeface="Century Gothic"/>
                <a:ea typeface="Century Gothic"/>
                <a:cs typeface="Century Gothic"/>
                <a:sym typeface="Century Gothic"/>
              </a:rPr>
              <a:t>Create  Explore  Discover</a:t>
            </a:r>
            <a:endParaRPr/>
          </a:p>
        </p:txBody>
      </p:sp>
      <p:pic>
        <p:nvPicPr>
          <p:cNvPr id="99" name="Google Shape;99;p2"/>
          <p:cNvPicPr preferRelativeResize="0"/>
          <p:nvPr/>
        </p:nvPicPr>
        <p:blipFill rotWithShape="1">
          <a:blip r:embed="rId3">
            <a:alphaModFix/>
          </a:blip>
          <a:srcRect/>
          <a:stretch/>
        </p:blipFill>
        <p:spPr>
          <a:xfrm>
            <a:off x="5053011" y="806799"/>
            <a:ext cx="1333500" cy="888532"/>
          </a:xfrm>
          <a:prstGeom prst="rect">
            <a:avLst/>
          </a:prstGeom>
          <a:noFill/>
          <a:ln>
            <a:noFill/>
          </a:ln>
        </p:spPr>
      </p:pic>
      <p:pic>
        <p:nvPicPr>
          <p:cNvPr id="100" name="Google Shape;100;p2"/>
          <p:cNvPicPr preferRelativeResize="0"/>
          <p:nvPr/>
        </p:nvPicPr>
        <p:blipFill rotWithShape="1">
          <a:blip r:embed="rId4">
            <a:alphaModFix/>
          </a:blip>
          <a:srcRect/>
          <a:stretch/>
        </p:blipFill>
        <p:spPr>
          <a:xfrm>
            <a:off x="5026818" y="7764894"/>
            <a:ext cx="1281592" cy="132791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graphicFrame>
        <p:nvGraphicFramePr>
          <p:cNvPr id="105" name="Google Shape;105;p3"/>
          <p:cNvGraphicFramePr/>
          <p:nvPr/>
        </p:nvGraphicFramePr>
        <p:xfrm>
          <a:off x="635722" y="314730"/>
          <a:ext cx="3000000" cy="3000000"/>
        </p:xfrm>
        <a:graphic>
          <a:graphicData uri="http://schemas.openxmlformats.org/drawingml/2006/table">
            <a:tbl>
              <a:tblPr firstRow="1" bandRow="1">
                <a:noFill/>
                <a:tableStyleId>{C3D6E7A3-660E-4BCA-95E5-3CCBDD08ABFC}</a:tableStyleId>
              </a:tblPr>
              <a:tblGrid>
                <a:gridCol w="1502500">
                  <a:extLst>
                    <a:ext uri="{9D8B030D-6E8A-4147-A177-3AD203B41FA5}">
                      <a16:colId xmlns:a16="http://schemas.microsoft.com/office/drawing/2014/main" val="20000"/>
                    </a:ext>
                  </a:extLst>
                </a:gridCol>
                <a:gridCol w="4317725">
                  <a:extLst>
                    <a:ext uri="{9D8B030D-6E8A-4147-A177-3AD203B41FA5}">
                      <a16:colId xmlns:a16="http://schemas.microsoft.com/office/drawing/2014/main" val="20001"/>
                    </a:ext>
                  </a:extLst>
                </a:gridCol>
              </a:tblGrid>
              <a:tr h="361725">
                <a:tc>
                  <a:txBody>
                    <a:bodyPr/>
                    <a:lstStyle/>
                    <a:p>
                      <a:pPr marL="0" marR="0" lvl="0" indent="0" algn="l" rtl="0">
                        <a:spcBef>
                          <a:spcPts val="0"/>
                        </a:spcBef>
                        <a:spcAft>
                          <a:spcPts val="0"/>
                        </a:spcAft>
                        <a:buNone/>
                      </a:pPr>
                      <a:r>
                        <a:rPr lang="en-GB" sz="2000" u="none" strike="noStrike" cap="none">
                          <a:latin typeface="Century Gothic"/>
                          <a:ea typeface="Century Gothic"/>
                          <a:cs typeface="Century Gothic"/>
                          <a:sym typeface="Century Gothic"/>
                        </a:rPr>
                        <a:t>Subject</a:t>
                      </a:r>
                      <a:endParaRPr/>
                    </a:p>
                  </a:txBody>
                  <a:tcPr marL="91450" marR="91450" marT="45725" marB="45725"/>
                </a:tc>
                <a:tc>
                  <a:txBody>
                    <a:bodyPr/>
                    <a:lstStyle/>
                    <a:p>
                      <a:pPr marL="0" marR="0" lvl="0" indent="0" algn="l" rtl="0">
                        <a:spcBef>
                          <a:spcPts val="0"/>
                        </a:spcBef>
                        <a:spcAft>
                          <a:spcPts val="0"/>
                        </a:spcAft>
                        <a:buNone/>
                      </a:pPr>
                      <a:r>
                        <a:rPr lang="en-GB" sz="2000">
                          <a:latin typeface="Century Gothic"/>
                          <a:ea typeface="Century Gothic"/>
                          <a:cs typeface="Century Gothic"/>
                          <a:sym typeface="Century Gothic"/>
                        </a:rPr>
                        <a:t>Milestone</a:t>
                      </a:r>
                      <a:endParaRPr/>
                    </a:p>
                  </a:txBody>
                  <a:tcPr marL="91450" marR="91450" marT="45725" marB="45725"/>
                </a:tc>
                <a:extLst>
                  <a:ext uri="{0D108BD9-81ED-4DB2-BD59-A6C34878D82A}">
                    <a16:rowId xmlns:a16="http://schemas.microsoft.com/office/drawing/2014/main" val="10000"/>
                  </a:ext>
                </a:extLst>
              </a:tr>
              <a:tr h="5752600">
                <a:tc>
                  <a:txBody>
                    <a:bodyPr/>
                    <a:lstStyle/>
                    <a:p>
                      <a:pPr marL="0" marR="0" lvl="0" indent="0" algn="l" rtl="0">
                        <a:spcBef>
                          <a:spcPts val="0"/>
                        </a:spcBef>
                        <a:spcAft>
                          <a:spcPts val="0"/>
                        </a:spcAft>
                        <a:buNone/>
                      </a:pPr>
                      <a:r>
                        <a:rPr lang="en-GB" sz="1350">
                          <a:latin typeface="Century Gothic"/>
                          <a:ea typeface="Century Gothic"/>
                          <a:cs typeface="Century Gothic"/>
                          <a:sym typeface="Century Gothic"/>
                        </a:rPr>
                        <a:t>History</a:t>
                      </a:r>
                      <a:endParaRPr/>
                    </a:p>
                  </a:txBody>
                  <a:tcPr marL="91450" marR="91450" marT="45725" marB="45725"/>
                </a:tc>
                <a:tc>
                  <a:txBody>
                    <a:bodyPr/>
                    <a:lstStyle/>
                    <a:p>
                      <a:pPr marL="0" lvl="0" indent="0" algn="l" rtl="0">
                        <a:lnSpc>
                          <a:spcPct val="115000"/>
                        </a:lnSpc>
                        <a:spcBef>
                          <a:spcPts val="0"/>
                        </a:spcBef>
                        <a:spcAft>
                          <a:spcPts val="0"/>
                        </a:spcAft>
                        <a:buClr>
                          <a:schemeClr val="dk1"/>
                        </a:buClr>
                        <a:buSzPts val="1100"/>
                        <a:buFont typeface="Arial"/>
                        <a:buNone/>
                      </a:pPr>
                      <a:r>
                        <a:rPr lang="en-GB" sz="1000">
                          <a:solidFill>
                            <a:srgbClr val="222222"/>
                          </a:solidFill>
                          <a:latin typeface="Century Gothic"/>
                          <a:ea typeface="Century Gothic"/>
                          <a:cs typeface="Century Gothic"/>
                          <a:sym typeface="Century Gothic"/>
                        </a:rPr>
                        <a:t>• Use evidence to ask questions and find answers to questions about the past.</a:t>
                      </a:r>
                      <a:r>
                        <a:rPr lang="en-GB" sz="1000">
                          <a:latin typeface="Century Gothic"/>
                          <a:ea typeface="Century Gothic"/>
                          <a:cs typeface="Century Gothic"/>
                          <a:sym typeface="Century Gothic"/>
                        </a:rPr>
                        <a:t> </a:t>
                      </a:r>
                      <a:endParaRPr sz="1000">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r>
                        <a:rPr lang="en-GB" sz="1000">
                          <a:solidFill>
                            <a:srgbClr val="222222"/>
                          </a:solidFill>
                          <a:latin typeface="Century Gothic"/>
                          <a:ea typeface="Century Gothic"/>
                          <a:cs typeface="Century Gothic"/>
                          <a:sym typeface="Century Gothic"/>
                        </a:rPr>
                        <a:t>• Suggest suitable sources of evidence for historical enquiries.</a:t>
                      </a:r>
                      <a:r>
                        <a:rPr lang="en-GB" sz="1000">
                          <a:latin typeface="Century Gothic"/>
                          <a:ea typeface="Century Gothic"/>
                          <a:cs typeface="Century Gothic"/>
                          <a:sym typeface="Century Gothic"/>
                        </a:rPr>
                        <a:t> </a:t>
                      </a:r>
                      <a:endParaRPr sz="1000">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r>
                        <a:rPr lang="en-GB" sz="1000">
                          <a:solidFill>
                            <a:srgbClr val="222222"/>
                          </a:solidFill>
                          <a:latin typeface="Century Gothic"/>
                          <a:ea typeface="Century Gothic"/>
                          <a:cs typeface="Century Gothic"/>
                          <a:sym typeface="Century Gothic"/>
                        </a:rPr>
                        <a:t>• Use more than one source of evidence for historical enquiry in order to gain a more accurate understanding of history.</a:t>
                      </a:r>
                      <a:r>
                        <a:rPr lang="en-GB" sz="1000">
                          <a:latin typeface="Century Gothic"/>
                          <a:ea typeface="Century Gothic"/>
                          <a:cs typeface="Century Gothic"/>
                          <a:sym typeface="Century Gothic"/>
                        </a:rPr>
                        <a:t> </a:t>
                      </a:r>
                      <a:endParaRPr sz="1000">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r>
                        <a:rPr lang="en-GB" sz="1000">
                          <a:solidFill>
                            <a:srgbClr val="222222"/>
                          </a:solidFill>
                          <a:latin typeface="Century Gothic"/>
                          <a:ea typeface="Century Gothic"/>
                          <a:cs typeface="Century Gothic"/>
                          <a:sym typeface="Century Gothic"/>
                        </a:rPr>
                        <a:t>• Describe different accounts of a historical event, explaining some of the reasons why the accounts may differ.</a:t>
                      </a:r>
                      <a:r>
                        <a:rPr lang="en-GB" sz="1000">
                          <a:latin typeface="Century Gothic"/>
                          <a:ea typeface="Century Gothic"/>
                          <a:cs typeface="Century Gothic"/>
                          <a:sym typeface="Century Gothic"/>
                        </a:rPr>
                        <a:t> </a:t>
                      </a:r>
                      <a:endParaRPr sz="1000">
                        <a:latin typeface="Century Gothic"/>
                        <a:ea typeface="Century Gothic"/>
                        <a:cs typeface="Century Gothic"/>
                        <a:sym typeface="Century Gothic"/>
                      </a:endParaRPr>
                    </a:p>
                    <a:p>
                      <a:pPr marL="0" lvl="0" indent="0" algn="l" rtl="0">
                        <a:lnSpc>
                          <a:spcPct val="115000"/>
                        </a:lnSpc>
                        <a:spcBef>
                          <a:spcPts val="0"/>
                        </a:spcBef>
                        <a:spcAft>
                          <a:spcPts val="0"/>
                        </a:spcAft>
                        <a:buSzPts val="1100"/>
                        <a:buNone/>
                      </a:pPr>
                      <a:r>
                        <a:rPr lang="en-GB" sz="1000">
                          <a:solidFill>
                            <a:srgbClr val="222222"/>
                          </a:solidFill>
                          <a:latin typeface="Century Gothic"/>
                          <a:ea typeface="Century Gothic"/>
                          <a:cs typeface="Century Gothic"/>
                          <a:sym typeface="Century Gothic"/>
                        </a:rPr>
                        <a:t>• Suggest causes and consequences of some of the main events and changes in history.</a:t>
                      </a:r>
                      <a:r>
                        <a:rPr lang="en-GB" sz="1000">
                          <a:latin typeface="Century Gothic"/>
                          <a:ea typeface="Century Gothic"/>
                          <a:cs typeface="Century Gothic"/>
                          <a:sym typeface="Century Gothic"/>
                        </a:rPr>
                        <a:t> </a:t>
                      </a:r>
                      <a:endParaRPr sz="1000">
                        <a:latin typeface="Century Gothic"/>
                        <a:ea typeface="Century Gothic"/>
                        <a:cs typeface="Century Gothic"/>
                        <a:sym typeface="Century Gothic"/>
                      </a:endParaRPr>
                    </a:p>
                    <a:p>
                      <a:pPr marL="0" lvl="0" indent="0" algn="l" rtl="0">
                        <a:lnSpc>
                          <a:spcPct val="115000"/>
                        </a:lnSpc>
                        <a:spcBef>
                          <a:spcPts val="0"/>
                        </a:spcBef>
                        <a:spcAft>
                          <a:spcPts val="0"/>
                        </a:spcAft>
                        <a:buSzPts val="1100"/>
                        <a:buNone/>
                      </a:pPr>
                      <a:r>
                        <a:rPr lang="en-GB" sz="1000">
                          <a:solidFill>
                            <a:srgbClr val="222222"/>
                          </a:solidFill>
                          <a:latin typeface="Century Gothic"/>
                          <a:ea typeface="Century Gothic"/>
                          <a:cs typeface="Century Gothic"/>
                          <a:sym typeface="Century Gothic"/>
                        </a:rPr>
                        <a:t>Give a broad overview of life in Britain from ancient until medieval times.</a:t>
                      </a:r>
                      <a:r>
                        <a:rPr lang="en-GB" sz="1000">
                          <a:latin typeface="Century Gothic"/>
                          <a:ea typeface="Century Gothic"/>
                          <a:cs typeface="Century Gothic"/>
                          <a:sym typeface="Century Gothic"/>
                        </a:rPr>
                        <a:t> </a:t>
                      </a:r>
                      <a:endParaRPr sz="1000">
                        <a:latin typeface="Century Gothic"/>
                        <a:ea typeface="Century Gothic"/>
                        <a:cs typeface="Century Gothic"/>
                        <a:sym typeface="Century Gothic"/>
                      </a:endParaRPr>
                    </a:p>
                    <a:p>
                      <a:pPr marL="0" lvl="0" indent="0" algn="l" rtl="0">
                        <a:lnSpc>
                          <a:spcPct val="115000"/>
                        </a:lnSpc>
                        <a:spcBef>
                          <a:spcPts val="0"/>
                        </a:spcBef>
                        <a:spcAft>
                          <a:spcPts val="0"/>
                        </a:spcAft>
                        <a:buSzPts val="1100"/>
                        <a:buNone/>
                      </a:pPr>
                      <a:r>
                        <a:rPr lang="en-GB" sz="1000">
                          <a:solidFill>
                            <a:srgbClr val="222222"/>
                          </a:solidFill>
                          <a:latin typeface="Century Gothic"/>
                          <a:ea typeface="Century Gothic"/>
                          <a:cs typeface="Century Gothic"/>
                          <a:sym typeface="Century Gothic"/>
                        </a:rPr>
                        <a:t>Give a broad overview of life in Britain from ancient until medieval times.</a:t>
                      </a:r>
                      <a:r>
                        <a:rPr lang="en-GB" sz="1000">
                          <a:latin typeface="Century Gothic"/>
                          <a:ea typeface="Century Gothic"/>
                          <a:cs typeface="Century Gothic"/>
                          <a:sym typeface="Century Gothic"/>
                        </a:rPr>
                        <a:t> </a:t>
                      </a:r>
                      <a:endParaRPr sz="1000">
                        <a:latin typeface="Century Gothic"/>
                        <a:ea typeface="Century Gothic"/>
                        <a:cs typeface="Century Gothic"/>
                        <a:sym typeface="Century Gothic"/>
                      </a:endParaRPr>
                    </a:p>
                    <a:p>
                      <a:pPr marL="0" lvl="0" indent="0" algn="l" rtl="0">
                        <a:lnSpc>
                          <a:spcPct val="115000"/>
                        </a:lnSpc>
                        <a:spcBef>
                          <a:spcPts val="0"/>
                        </a:spcBef>
                        <a:spcAft>
                          <a:spcPts val="0"/>
                        </a:spcAft>
                        <a:buSzPts val="1100"/>
                        <a:buNone/>
                      </a:pPr>
                      <a:r>
                        <a:rPr lang="en-GB" sz="1000">
                          <a:solidFill>
                            <a:srgbClr val="222222"/>
                          </a:solidFill>
                          <a:latin typeface="Century Gothic"/>
                          <a:ea typeface="Century Gothic"/>
                          <a:cs typeface="Century Gothic"/>
                          <a:sym typeface="Century Gothic"/>
                        </a:rPr>
                        <a:t>• Compare some of the times studied with those of other areas of interest around the world.</a:t>
                      </a:r>
                      <a:r>
                        <a:rPr lang="en-GB" sz="1000">
                          <a:latin typeface="Century Gothic"/>
                          <a:ea typeface="Century Gothic"/>
                          <a:cs typeface="Century Gothic"/>
                          <a:sym typeface="Century Gothic"/>
                        </a:rPr>
                        <a:t> </a:t>
                      </a:r>
                      <a:endParaRPr sz="1000">
                        <a:latin typeface="Century Gothic"/>
                        <a:ea typeface="Century Gothic"/>
                        <a:cs typeface="Century Gothic"/>
                        <a:sym typeface="Century Gothic"/>
                      </a:endParaRPr>
                    </a:p>
                    <a:p>
                      <a:pPr marL="0" lvl="0" indent="0" algn="l" rtl="0">
                        <a:lnSpc>
                          <a:spcPct val="115000"/>
                        </a:lnSpc>
                        <a:spcBef>
                          <a:spcPts val="0"/>
                        </a:spcBef>
                        <a:spcAft>
                          <a:spcPts val="0"/>
                        </a:spcAft>
                        <a:buSzPts val="1100"/>
                        <a:buNone/>
                      </a:pPr>
                      <a:r>
                        <a:rPr lang="en-GB" sz="1000">
                          <a:solidFill>
                            <a:srgbClr val="222222"/>
                          </a:solidFill>
                          <a:latin typeface="Century Gothic"/>
                          <a:ea typeface="Century Gothic"/>
                          <a:cs typeface="Century Gothic"/>
                          <a:sym typeface="Century Gothic"/>
                        </a:rPr>
                        <a:t>• Describe the social, ethnic, cultural or religious diversity of past society.</a:t>
                      </a:r>
                      <a:r>
                        <a:rPr lang="en-GB" sz="1000">
                          <a:latin typeface="Century Gothic"/>
                          <a:ea typeface="Century Gothic"/>
                          <a:cs typeface="Century Gothic"/>
                          <a:sym typeface="Century Gothic"/>
                        </a:rPr>
                        <a:t> </a:t>
                      </a:r>
                      <a:endParaRPr sz="1000">
                        <a:latin typeface="Century Gothic"/>
                        <a:ea typeface="Century Gothic"/>
                        <a:cs typeface="Century Gothic"/>
                        <a:sym typeface="Century Gothic"/>
                      </a:endParaRPr>
                    </a:p>
                    <a:p>
                      <a:pPr marL="0" lvl="0" indent="0" algn="l" rtl="0">
                        <a:lnSpc>
                          <a:spcPct val="115000"/>
                        </a:lnSpc>
                        <a:spcBef>
                          <a:spcPts val="0"/>
                        </a:spcBef>
                        <a:spcAft>
                          <a:spcPts val="0"/>
                        </a:spcAft>
                        <a:buSzPts val="1100"/>
                        <a:buNone/>
                      </a:pPr>
                      <a:r>
                        <a:rPr lang="en-GB" sz="1000">
                          <a:solidFill>
                            <a:srgbClr val="222222"/>
                          </a:solidFill>
                          <a:latin typeface="Century Gothic"/>
                          <a:ea typeface="Century Gothic"/>
                          <a:cs typeface="Century Gothic"/>
                          <a:sym typeface="Century Gothic"/>
                        </a:rPr>
                        <a:t>• Describe the characteristic features of the past, including ideas, beliefs, attitudes and experiences of men, women and children.</a:t>
                      </a:r>
                      <a:r>
                        <a:rPr lang="en-GB" sz="1000">
                          <a:latin typeface="Century Gothic"/>
                          <a:ea typeface="Century Gothic"/>
                          <a:cs typeface="Century Gothic"/>
                          <a:sym typeface="Century Gothic"/>
                        </a:rPr>
                        <a:t> </a:t>
                      </a:r>
                      <a:endParaRPr sz="1000">
                        <a:latin typeface="Century Gothic"/>
                        <a:ea typeface="Century Gothic"/>
                        <a:cs typeface="Century Gothic"/>
                        <a:sym typeface="Century Gothic"/>
                      </a:endParaRPr>
                    </a:p>
                    <a:p>
                      <a:pPr marL="0" lvl="0" indent="0" algn="l" rtl="0">
                        <a:lnSpc>
                          <a:spcPct val="115000"/>
                        </a:lnSpc>
                        <a:spcBef>
                          <a:spcPts val="0"/>
                        </a:spcBef>
                        <a:spcAft>
                          <a:spcPts val="0"/>
                        </a:spcAft>
                        <a:buSzPts val="1100"/>
                        <a:buNone/>
                      </a:pPr>
                      <a:r>
                        <a:rPr lang="en-GB" sz="1000">
                          <a:solidFill>
                            <a:srgbClr val="222222"/>
                          </a:solidFill>
                          <a:latin typeface="Century Gothic"/>
                          <a:ea typeface="Century Gothic"/>
                          <a:cs typeface="Century Gothic"/>
                          <a:sym typeface="Century Gothic"/>
                        </a:rPr>
                        <a:t>Place events, artefacts and historical figures on a timeline using dates.</a:t>
                      </a:r>
                      <a:r>
                        <a:rPr lang="en-GB" sz="1000">
                          <a:latin typeface="Century Gothic"/>
                          <a:ea typeface="Century Gothic"/>
                          <a:cs typeface="Century Gothic"/>
                          <a:sym typeface="Century Gothic"/>
                        </a:rPr>
                        <a:t> </a:t>
                      </a:r>
                      <a:endParaRPr sz="1000">
                        <a:latin typeface="Century Gothic"/>
                        <a:ea typeface="Century Gothic"/>
                        <a:cs typeface="Century Gothic"/>
                        <a:sym typeface="Century Gothic"/>
                      </a:endParaRPr>
                    </a:p>
                    <a:p>
                      <a:pPr marL="0" lvl="0" indent="0" algn="l" rtl="0">
                        <a:lnSpc>
                          <a:spcPct val="115000"/>
                        </a:lnSpc>
                        <a:spcBef>
                          <a:spcPts val="0"/>
                        </a:spcBef>
                        <a:spcAft>
                          <a:spcPts val="0"/>
                        </a:spcAft>
                        <a:buSzPts val="1100"/>
                        <a:buNone/>
                      </a:pPr>
                      <a:r>
                        <a:rPr lang="en-GB" sz="1000">
                          <a:solidFill>
                            <a:srgbClr val="222222"/>
                          </a:solidFill>
                          <a:latin typeface="Century Gothic"/>
                          <a:ea typeface="Century Gothic"/>
                          <a:cs typeface="Century Gothic"/>
                          <a:sym typeface="Century Gothic"/>
                        </a:rPr>
                        <a:t>• Understand the concept of change over time, representing this, along with evidence, on a timeline.</a:t>
                      </a:r>
                      <a:r>
                        <a:rPr lang="en-GB" sz="1000">
                          <a:latin typeface="Century Gothic"/>
                          <a:ea typeface="Century Gothic"/>
                          <a:cs typeface="Century Gothic"/>
                          <a:sym typeface="Century Gothic"/>
                        </a:rPr>
                        <a:t> </a:t>
                      </a:r>
                      <a:endParaRPr sz="1000">
                        <a:latin typeface="Century Gothic"/>
                        <a:ea typeface="Century Gothic"/>
                        <a:cs typeface="Century Gothic"/>
                        <a:sym typeface="Century Gothic"/>
                      </a:endParaRPr>
                    </a:p>
                    <a:p>
                      <a:pPr marL="0" lvl="0" indent="0" algn="l" rtl="0">
                        <a:lnSpc>
                          <a:spcPct val="115000"/>
                        </a:lnSpc>
                        <a:spcBef>
                          <a:spcPts val="0"/>
                        </a:spcBef>
                        <a:spcAft>
                          <a:spcPts val="0"/>
                        </a:spcAft>
                        <a:buSzPts val="1100"/>
                        <a:buNone/>
                      </a:pPr>
                      <a:r>
                        <a:rPr lang="en-GB" sz="1000">
                          <a:solidFill>
                            <a:srgbClr val="222222"/>
                          </a:solidFill>
                          <a:latin typeface="Century Gothic"/>
                          <a:ea typeface="Century Gothic"/>
                          <a:cs typeface="Century Gothic"/>
                          <a:sym typeface="Century Gothic"/>
                        </a:rPr>
                        <a:t>• Use dates and terms to describe events.</a:t>
                      </a:r>
                      <a:r>
                        <a:rPr lang="en-GB" sz="1000">
                          <a:latin typeface="Century Gothic"/>
                          <a:ea typeface="Century Gothic"/>
                          <a:cs typeface="Century Gothic"/>
                          <a:sym typeface="Century Gothic"/>
                        </a:rPr>
                        <a:t> </a:t>
                      </a:r>
                      <a:endParaRPr sz="1000">
                        <a:latin typeface="Century Gothic"/>
                        <a:ea typeface="Century Gothic"/>
                        <a:cs typeface="Century Gothic"/>
                        <a:sym typeface="Century Gothic"/>
                      </a:endParaRPr>
                    </a:p>
                    <a:p>
                      <a:pPr marL="0" lvl="0" indent="0" algn="l" rtl="0">
                        <a:lnSpc>
                          <a:spcPct val="115000"/>
                        </a:lnSpc>
                        <a:spcBef>
                          <a:spcPts val="0"/>
                        </a:spcBef>
                        <a:spcAft>
                          <a:spcPts val="0"/>
                        </a:spcAft>
                        <a:buSzPts val="1100"/>
                        <a:buNone/>
                      </a:pPr>
                      <a:r>
                        <a:rPr lang="en-GB" sz="1000">
                          <a:solidFill>
                            <a:srgbClr val="222222"/>
                          </a:solidFill>
                          <a:latin typeface="Century Gothic"/>
                          <a:ea typeface="Century Gothic"/>
                          <a:cs typeface="Century Gothic"/>
                          <a:sym typeface="Century Gothic"/>
                        </a:rPr>
                        <a:t>• Use appropriate historical vocabulary to communicate, including: </a:t>
                      </a:r>
                      <a:r>
                        <a:rPr lang="en-GB" sz="1000">
                          <a:latin typeface="Century Gothic"/>
                          <a:ea typeface="Century Gothic"/>
                          <a:cs typeface="Century Gothic"/>
                          <a:sym typeface="Century Gothic"/>
                        </a:rPr>
                        <a:t> </a:t>
                      </a:r>
                      <a:endParaRPr sz="1000">
                        <a:latin typeface="Century Gothic"/>
                        <a:ea typeface="Century Gothic"/>
                        <a:cs typeface="Century Gothic"/>
                        <a:sym typeface="Century Gothic"/>
                      </a:endParaRPr>
                    </a:p>
                    <a:p>
                      <a:pPr marL="0" lvl="0" indent="0" algn="l" rtl="0">
                        <a:lnSpc>
                          <a:spcPct val="115000"/>
                        </a:lnSpc>
                        <a:spcBef>
                          <a:spcPts val="0"/>
                        </a:spcBef>
                        <a:spcAft>
                          <a:spcPts val="0"/>
                        </a:spcAft>
                        <a:buSzPts val="1100"/>
                        <a:buNone/>
                      </a:pPr>
                      <a:r>
                        <a:rPr lang="en-GB" sz="1000">
                          <a:solidFill>
                            <a:srgbClr val="222222"/>
                          </a:solidFill>
                          <a:latin typeface="Century Gothic"/>
                          <a:ea typeface="Century Gothic"/>
                          <a:cs typeface="Century Gothic"/>
                          <a:sym typeface="Century Gothic"/>
                        </a:rPr>
                        <a:t>    • dates </a:t>
                      </a:r>
                      <a:r>
                        <a:rPr lang="en-GB" sz="1000">
                          <a:latin typeface="Century Gothic"/>
                          <a:ea typeface="Century Gothic"/>
                          <a:cs typeface="Century Gothic"/>
                          <a:sym typeface="Century Gothic"/>
                        </a:rPr>
                        <a:t> </a:t>
                      </a:r>
                      <a:endParaRPr sz="1000">
                        <a:latin typeface="Century Gothic"/>
                        <a:ea typeface="Century Gothic"/>
                        <a:cs typeface="Century Gothic"/>
                        <a:sym typeface="Century Gothic"/>
                      </a:endParaRPr>
                    </a:p>
                    <a:p>
                      <a:pPr marL="0" lvl="0" indent="0" algn="l" rtl="0">
                        <a:lnSpc>
                          <a:spcPct val="115000"/>
                        </a:lnSpc>
                        <a:spcBef>
                          <a:spcPts val="0"/>
                        </a:spcBef>
                        <a:spcAft>
                          <a:spcPts val="0"/>
                        </a:spcAft>
                        <a:buSzPts val="1100"/>
                        <a:buNone/>
                      </a:pPr>
                      <a:r>
                        <a:rPr lang="en-GB" sz="1000">
                          <a:solidFill>
                            <a:srgbClr val="222222"/>
                          </a:solidFill>
                          <a:latin typeface="Century Gothic"/>
                          <a:ea typeface="Century Gothic"/>
                          <a:cs typeface="Century Gothic"/>
                          <a:sym typeface="Century Gothic"/>
                        </a:rPr>
                        <a:t>    • time period </a:t>
                      </a:r>
                      <a:r>
                        <a:rPr lang="en-GB" sz="1000">
                          <a:latin typeface="Century Gothic"/>
                          <a:ea typeface="Century Gothic"/>
                          <a:cs typeface="Century Gothic"/>
                          <a:sym typeface="Century Gothic"/>
                        </a:rPr>
                        <a:t> </a:t>
                      </a:r>
                      <a:endParaRPr sz="1000">
                        <a:latin typeface="Century Gothic"/>
                        <a:ea typeface="Century Gothic"/>
                        <a:cs typeface="Century Gothic"/>
                        <a:sym typeface="Century Gothic"/>
                      </a:endParaRPr>
                    </a:p>
                    <a:p>
                      <a:pPr marL="0" lvl="0" indent="0" algn="l" rtl="0">
                        <a:lnSpc>
                          <a:spcPct val="115000"/>
                        </a:lnSpc>
                        <a:spcBef>
                          <a:spcPts val="0"/>
                        </a:spcBef>
                        <a:spcAft>
                          <a:spcPts val="0"/>
                        </a:spcAft>
                        <a:buSzPts val="1100"/>
                        <a:buNone/>
                      </a:pPr>
                      <a:r>
                        <a:rPr lang="en-GB" sz="1000">
                          <a:solidFill>
                            <a:srgbClr val="222222"/>
                          </a:solidFill>
                          <a:latin typeface="Century Gothic"/>
                          <a:ea typeface="Century Gothic"/>
                          <a:cs typeface="Century Gothic"/>
                          <a:sym typeface="Century Gothic"/>
                        </a:rPr>
                        <a:t>    • era </a:t>
                      </a:r>
                      <a:r>
                        <a:rPr lang="en-GB" sz="1000">
                          <a:latin typeface="Century Gothic"/>
                          <a:ea typeface="Century Gothic"/>
                          <a:cs typeface="Century Gothic"/>
                          <a:sym typeface="Century Gothic"/>
                        </a:rPr>
                        <a:t> </a:t>
                      </a:r>
                      <a:endParaRPr sz="1000">
                        <a:latin typeface="Century Gothic"/>
                        <a:ea typeface="Century Gothic"/>
                        <a:cs typeface="Century Gothic"/>
                        <a:sym typeface="Century Gothic"/>
                      </a:endParaRPr>
                    </a:p>
                    <a:p>
                      <a:pPr marL="0" lvl="0" indent="0" algn="l" rtl="0">
                        <a:lnSpc>
                          <a:spcPct val="115000"/>
                        </a:lnSpc>
                        <a:spcBef>
                          <a:spcPts val="0"/>
                        </a:spcBef>
                        <a:spcAft>
                          <a:spcPts val="0"/>
                        </a:spcAft>
                        <a:buSzPts val="1100"/>
                        <a:buNone/>
                      </a:pPr>
                      <a:r>
                        <a:rPr lang="en-GB" sz="1000">
                          <a:solidFill>
                            <a:srgbClr val="222222"/>
                          </a:solidFill>
                          <a:latin typeface="Century Gothic"/>
                          <a:ea typeface="Century Gothic"/>
                          <a:cs typeface="Century Gothic"/>
                          <a:sym typeface="Century Gothic"/>
                        </a:rPr>
                        <a:t>    • change </a:t>
                      </a:r>
                      <a:r>
                        <a:rPr lang="en-GB" sz="1000">
                          <a:latin typeface="Century Gothic"/>
                          <a:ea typeface="Century Gothic"/>
                          <a:cs typeface="Century Gothic"/>
                          <a:sym typeface="Century Gothic"/>
                        </a:rPr>
                        <a:t> </a:t>
                      </a:r>
                      <a:endParaRPr sz="1000">
                        <a:latin typeface="Century Gothic"/>
                        <a:ea typeface="Century Gothic"/>
                        <a:cs typeface="Century Gothic"/>
                        <a:sym typeface="Century Gothic"/>
                      </a:endParaRPr>
                    </a:p>
                    <a:p>
                      <a:pPr marL="0" lvl="0" indent="0" algn="l" rtl="0">
                        <a:lnSpc>
                          <a:spcPct val="115000"/>
                        </a:lnSpc>
                        <a:spcBef>
                          <a:spcPts val="0"/>
                        </a:spcBef>
                        <a:spcAft>
                          <a:spcPts val="0"/>
                        </a:spcAft>
                        <a:buSzPts val="1100"/>
                        <a:buNone/>
                      </a:pPr>
                      <a:r>
                        <a:rPr lang="en-GB" sz="1000">
                          <a:solidFill>
                            <a:srgbClr val="222222"/>
                          </a:solidFill>
                          <a:latin typeface="Century Gothic"/>
                          <a:ea typeface="Century Gothic"/>
                          <a:cs typeface="Century Gothic"/>
                          <a:sym typeface="Century Gothic"/>
                        </a:rPr>
                        <a:t>    • chronology.</a:t>
                      </a:r>
                      <a:r>
                        <a:rPr lang="en-GB" sz="1000">
                          <a:latin typeface="Century Gothic"/>
                          <a:ea typeface="Century Gothic"/>
                          <a:cs typeface="Century Gothic"/>
                          <a:sym typeface="Century Gothic"/>
                        </a:rPr>
                        <a:t> </a:t>
                      </a:r>
                      <a:endParaRPr sz="1000">
                        <a:latin typeface="Century Gothic"/>
                        <a:ea typeface="Century Gothic"/>
                        <a:cs typeface="Century Gothic"/>
                        <a:sym typeface="Century Gothic"/>
                      </a:endParaRPr>
                    </a:p>
                    <a:p>
                      <a:pPr marL="0" lvl="0" indent="0" algn="l" rtl="0">
                        <a:lnSpc>
                          <a:spcPct val="115000"/>
                        </a:lnSpc>
                        <a:spcBef>
                          <a:spcPts val="0"/>
                        </a:spcBef>
                        <a:spcAft>
                          <a:spcPts val="0"/>
                        </a:spcAft>
                        <a:buSzPts val="1100"/>
                        <a:buNone/>
                      </a:pPr>
                      <a:r>
                        <a:rPr lang="en-GB" sz="1000">
                          <a:solidFill>
                            <a:srgbClr val="222222"/>
                          </a:solidFill>
                          <a:latin typeface="Century Gothic"/>
                          <a:ea typeface="Century Gothic"/>
                          <a:cs typeface="Century Gothic"/>
                          <a:sym typeface="Century Gothic"/>
                        </a:rPr>
                        <a:t>• Use literacy, numeracy and computing skills to a good standard in order to communicate information about the past.</a:t>
                      </a:r>
                      <a:r>
                        <a:rPr lang="en-GB" sz="1000">
                          <a:latin typeface="Century Gothic"/>
                          <a:ea typeface="Century Gothic"/>
                          <a:cs typeface="Century Gothic"/>
                          <a:sym typeface="Century Gothic"/>
                        </a:rPr>
                        <a:t> </a:t>
                      </a:r>
                      <a:endParaRPr sz="1000">
                        <a:latin typeface="Century Gothic"/>
                        <a:ea typeface="Century Gothic"/>
                        <a:cs typeface="Century Gothic"/>
                        <a:sym typeface="Century Gothic"/>
                      </a:endParaRPr>
                    </a:p>
                    <a:p>
                      <a:pPr marL="0" lvl="0" indent="0" algn="l" rtl="0">
                        <a:lnSpc>
                          <a:spcPct val="115000"/>
                        </a:lnSpc>
                        <a:spcBef>
                          <a:spcPts val="0"/>
                        </a:spcBef>
                        <a:spcAft>
                          <a:spcPts val="0"/>
                        </a:spcAft>
                        <a:buSzPts val="1100"/>
                        <a:buNone/>
                      </a:pPr>
                      <a:endParaRPr sz="1000">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endParaRPr sz="1000">
                        <a:latin typeface="Century Gothic"/>
                        <a:ea typeface="Century Gothic"/>
                        <a:cs typeface="Century Gothic"/>
                        <a:sym typeface="Century Gothic"/>
                      </a:endParaRPr>
                    </a:p>
                    <a:p>
                      <a:pPr marL="0" marR="0" lvl="0" indent="0" algn="l" rtl="0">
                        <a:spcBef>
                          <a:spcPts val="0"/>
                        </a:spcBef>
                        <a:spcAft>
                          <a:spcPts val="0"/>
                        </a:spcAft>
                        <a:buNone/>
                      </a:pPr>
                      <a:endParaRPr sz="1350">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1"/>
                  </a:ext>
                </a:extLst>
              </a:tr>
              <a:tr h="2560300">
                <a:tc>
                  <a:txBody>
                    <a:bodyPr/>
                    <a:lstStyle/>
                    <a:p>
                      <a:pPr marL="0" marR="0" lvl="0" indent="0" algn="l" rtl="0">
                        <a:spcBef>
                          <a:spcPts val="0"/>
                        </a:spcBef>
                        <a:spcAft>
                          <a:spcPts val="0"/>
                        </a:spcAft>
                        <a:buNone/>
                      </a:pP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350"/>
                        <a:buFont typeface="Calibri"/>
                        <a:buNone/>
                      </a:pPr>
                      <a:endParaRPr sz="1350">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2"/>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4"/>
          <p:cNvSpPr txBox="1"/>
          <p:nvPr/>
        </p:nvSpPr>
        <p:spPr>
          <a:xfrm>
            <a:off x="2863749" y="127042"/>
            <a:ext cx="1540117" cy="2628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8" b="1" u="sng">
                <a:solidFill>
                  <a:schemeClr val="dk1"/>
                </a:solidFill>
                <a:latin typeface="Century Gothic"/>
                <a:ea typeface="Century Gothic"/>
                <a:cs typeface="Century Gothic"/>
                <a:sym typeface="Century Gothic"/>
              </a:rPr>
              <a:t>Topic Overview</a:t>
            </a:r>
            <a:endParaRPr/>
          </a:p>
        </p:txBody>
      </p:sp>
      <p:sp>
        <p:nvSpPr>
          <p:cNvPr id="111" name="Google Shape;111;p4"/>
          <p:cNvSpPr txBox="1"/>
          <p:nvPr/>
        </p:nvSpPr>
        <p:spPr>
          <a:xfrm>
            <a:off x="2014572" y="461583"/>
            <a:ext cx="2820416" cy="66749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46" b="1">
                <a:solidFill>
                  <a:schemeClr val="dk1"/>
                </a:solidFill>
                <a:latin typeface="Century Gothic"/>
                <a:ea typeface="Century Gothic"/>
                <a:cs typeface="Century Gothic"/>
                <a:sym typeface="Century Gothic"/>
              </a:rPr>
              <a:t>Title: In Rome</a:t>
            </a:r>
            <a:endParaRPr/>
          </a:p>
          <a:p>
            <a:pPr marL="0" marR="0" lvl="0" indent="0" algn="ctr" rtl="0">
              <a:spcBef>
                <a:spcPts val="0"/>
              </a:spcBef>
              <a:spcAft>
                <a:spcPts val="0"/>
              </a:spcAft>
              <a:buNone/>
            </a:pPr>
            <a:r>
              <a:rPr lang="en-GB" sz="1246" b="1">
                <a:solidFill>
                  <a:schemeClr val="dk1"/>
                </a:solidFill>
                <a:latin typeface="Century Gothic"/>
                <a:ea typeface="Century Gothic"/>
                <a:cs typeface="Century Gothic"/>
                <a:sym typeface="Century Gothic"/>
              </a:rPr>
              <a:t>Curriculum Driver: History</a:t>
            </a:r>
            <a:endParaRPr/>
          </a:p>
          <a:p>
            <a:pPr marL="0" marR="0" lvl="0" indent="0" algn="ctr" rtl="0">
              <a:spcBef>
                <a:spcPts val="0"/>
              </a:spcBef>
              <a:spcAft>
                <a:spcPts val="0"/>
              </a:spcAft>
              <a:buNone/>
            </a:pPr>
            <a:endParaRPr sz="1246" b="1">
              <a:solidFill>
                <a:schemeClr val="dk1"/>
              </a:solidFill>
              <a:latin typeface="Century Gothic"/>
              <a:ea typeface="Century Gothic"/>
              <a:cs typeface="Century Gothic"/>
              <a:sym typeface="Century Gothic"/>
            </a:endParaRPr>
          </a:p>
        </p:txBody>
      </p:sp>
      <p:sp>
        <p:nvSpPr>
          <p:cNvPr id="112" name="Google Shape;112;p4"/>
          <p:cNvSpPr txBox="1"/>
          <p:nvPr/>
        </p:nvSpPr>
        <p:spPr>
          <a:xfrm>
            <a:off x="256667" y="7912882"/>
            <a:ext cx="6333039" cy="113633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968" b="1">
                <a:solidFill>
                  <a:schemeClr val="dk1"/>
                </a:solidFill>
                <a:latin typeface="Century Gothic"/>
                <a:ea typeface="Century Gothic"/>
                <a:cs typeface="Century Gothic"/>
                <a:sym typeface="Century Gothic"/>
              </a:rPr>
              <a:t>Linked Texts:</a:t>
            </a:r>
            <a:endParaRPr/>
          </a:p>
          <a:p>
            <a:pPr marL="0" marR="0" lvl="0" indent="0" algn="l" rtl="0">
              <a:spcBef>
                <a:spcPts val="0"/>
              </a:spcBef>
              <a:spcAft>
                <a:spcPts val="0"/>
              </a:spcAft>
              <a:buNone/>
            </a:pPr>
            <a:r>
              <a:rPr lang="en-GB" sz="968">
                <a:solidFill>
                  <a:schemeClr val="dk1"/>
                </a:solidFill>
                <a:latin typeface="Century Gothic"/>
                <a:ea typeface="Century Gothic"/>
                <a:cs typeface="Century Gothic"/>
                <a:sym typeface="Century Gothic"/>
              </a:rPr>
              <a:t>The Thieves of Ostia- Caroline Lawrence</a:t>
            </a:r>
            <a:endParaRPr sz="968">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GB" sz="968">
                <a:solidFill>
                  <a:schemeClr val="dk1"/>
                </a:solidFill>
                <a:latin typeface="Century Gothic"/>
                <a:ea typeface="Century Gothic"/>
                <a:cs typeface="Century Gothic"/>
                <a:sym typeface="Century Gothic"/>
              </a:rPr>
              <a:t>What Would the Romans do?</a:t>
            </a:r>
            <a:endParaRPr sz="968">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GB" sz="968">
                <a:solidFill>
                  <a:schemeClr val="dk1"/>
                </a:solidFill>
                <a:latin typeface="Century Gothic"/>
                <a:ea typeface="Century Gothic"/>
                <a:cs typeface="Century Gothic"/>
                <a:sym typeface="Century Gothic"/>
              </a:rPr>
              <a:t>Romans on a Rampage- Jeremy Strong</a:t>
            </a:r>
            <a:endParaRPr sz="968">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GB" sz="968">
                <a:solidFill>
                  <a:schemeClr val="dk1"/>
                </a:solidFill>
                <a:latin typeface="Century Gothic"/>
                <a:ea typeface="Century Gothic"/>
                <a:cs typeface="Century Gothic"/>
                <a:sym typeface="Century Gothic"/>
              </a:rPr>
              <a:t>Rotten Romans- Horrible histories</a:t>
            </a:r>
            <a:endParaRPr sz="968">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968">
              <a:solidFill>
                <a:schemeClr val="dk1"/>
              </a:solidFill>
              <a:latin typeface="Calibri"/>
              <a:ea typeface="Calibri"/>
              <a:cs typeface="Calibri"/>
              <a:sym typeface="Calibri"/>
            </a:endParaRPr>
          </a:p>
        </p:txBody>
      </p:sp>
      <p:sp>
        <p:nvSpPr>
          <p:cNvPr id="113" name="Google Shape;113;p4"/>
          <p:cNvSpPr txBox="1"/>
          <p:nvPr/>
        </p:nvSpPr>
        <p:spPr>
          <a:xfrm>
            <a:off x="240779" y="5306043"/>
            <a:ext cx="2264052" cy="143462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968" b="1">
                <a:solidFill>
                  <a:schemeClr val="dk1"/>
                </a:solidFill>
                <a:latin typeface="Century Gothic"/>
                <a:ea typeface="Century Gothic"/>
                <a:cs typeface="Century Gothic"/>
                <a:sym typeface="Century Gothic"/>
              </a:rPr>
              <a:t>Free Writing Stimulus</a:t>
            </a:r>
            <a:endParaRPr sz="968"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968"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GB" sz="968">
                <a:solidFill>
                  <a:schemeClr val="dk1"/>
                </a:solidFill>
                <a:latin typeface="Century Gothic"/>
                <a:ea typeface="Century Gothic"/>
                <a:cs typeface="Century Gothic"/>
                <a:sym typeface="Century Gothic"/>
              </a:rPr>
              <a:t>Diary Entry from the point of view of a Roman child. What was it like? Did they enjoy it in Rome?</a:t>
            </a:r>
            <a:endParaRPr sz="968">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a:p>
        </p:txBody>
      </p:sp>
      <p:sp>
        <p:nvSpPr>
          <p:cNvPr id="114" name="Google Shape;114;p4"/>
          <p:cNvSpPr txBox="1"/>
          <p:nvPr/>
        </p:nvSpPr>
        <p:spPr>
          <a:xfrm>
            <a:off x="272083" y="1481499"/>
            <a:ext cx="6196485" cy="3724096"/>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900" b="1">
                <a:solidFill>
                  <a:schemeClr val="dk1"/>
                </a:solidFill>
                <a:latin typeface="Century Gothic"/>
                <a:ea typeface="Century Gothic"/>
                <a:cs typeface="Century Gothic"/>
                <a:sym typeface="Century Gothic"/>
              </a:rPr>
              <a:t>Science Coverage (Main Focus)</a:t>
            </a:r>
            <a:endParaRPr/>
          </a:p>
          <a:p>
            <a:pPr marL="0" marR="0" lvl="0" indent="0" algn="l" rtl="0">
              <a:spcBef>
                <a:spcPts val="0"/>
              </a:spcBef>
              <a:spcAft>
                <a:spcPts val="0"/>
              </a:spcAft>
              <a:buNone/>
            </a:pPr>
            <a:r>
              <a:rPr lang="en-GB" sz="900">
                <a:solidFill>
                  <a:schemeClr val="dk1"/>
                </a:solidFill>
                <a:latin typeface="Century Gothic"/>
                <a:ea typeface="Century Gothic"/>
                <a:cs typeface="Century Gothic"/>
                <a:sym typeface="Century Gothic"/>
              </a:rPr>
              <a:t>List activities</a:t>
            </a:r>
            <a:endParaRPr/>
          </a:p>
          <a:p>
            <a:pPr marL="0" marR="0" lvl="0" indent="0" algn="l" rtl="0">
              <a:spcBef>
                <a:spcPts val="0"/>
              </a:spcBef>
              <a:spcAft>
                <a:spcPts val="0"/>
              </a:spcAft>
              <a:buNone/>
            </a:pPr>
            <a:r>
              <a:rPr lang="en-GB" sz="900">
                <a:solidFill>
                  <a:schemeClr val="dk1"/>
                </a:solidFill>
                <a:latin typeface="Century Gothic"/>
                <a:ea typeface="Century Gothic"/>
                <a:cs typeface="Century Gothic"/>
                <a:sym typeface="Century Gothic"/>
              </a:rPr>
              <a:t>Lesson 1: Hook lesson- making pottery with clay for Roman banquet.</a:t>
            </a:r>
            <a:endParaRPr/>
          </a:p>
          <a:p>
            <a:pPr marL="0" marR="0" lvl="0" indent="0" algn="l" rtl="0">
              <a:spcBef>
                <a:spcPts val="0"/>
              </a:spcBef>
              <a:spcAft>
                <a:spcPts val="0"/>
              </a:spcAft>
              <a:buNone/>
            </a:pPr>
            <a:r>
              <a:rPr lang="en-GB" sz="900">
                <a:solidFill>
                  <a:schemeClr val="dk1"/>
                </a:solidFill>
                <a:latin typeface="Century Gothic"/>
                <a:ea typeface="Century Gothic"/>
                <a:cs typeface="Century Gothic"/>
                <a:sym typeface="Century Gothic"/>
              </a:rPr>
              <a:t>Lesson 2: Geograpical position of where the Roman Empire took over.</a:t>
            </a:r>
            <a:endParaRPr/>
          </a:p>
          <a:p>
            <a:pPr marL="0" marR="0" lvl="0" indent="0" algn="l" rtl="0">
              <a:spcBef>
                <a:spcPts val="0"/>
              </a:spcBef>
              <a:spcAft>
                <a:spcPts val="0"/>
              </a:spcAft>
              <a:buNone/>
            </a:pPr>
            <a:r>
              <a:rPr lang="en-GB" sz="900">
                <a:solidFill>
                  <a:schemeClr val="dk1"/>
                </a:solidFill>
                <a:latin typeface="Century Gothic"/>
                <a:ea typeface="Century Gothic"/>
                <a:cs typeface="Century Gothic"/>
                <a:sym typeface="Century Gothic"/>
              </a:rPr>
              <a:t>Lesson 3: What did the Romans invent that we still use today?</a:t>
            </a:r>
            <a:endParaRPr/>
          </a:p>
          <a:p>
            <a:pPr marL="0" marR="0" lvl="0" indent="0" algn="l" rtl="0">
              <a:spcBef>
                <a:spcPts val="0"/>
              </a:spcBef>
              <a:spcAft>
                <a:spcPts val="0"/>
              </a:spcAft>
              <a:buNone/>
            </a:pPr>
            <a:r>
              <a:rPr lang="en-GB" sz="900">
                <a:solidFill>
                  <a:schemeClr val="dk1"/>
                </a:solidFill>
                <a:latin typeface="Century Gothic"/>
                <a:ea typeface="Century Gothic"/>
                <a:cs typeface="Century Gothic"/>
                <a:sym typeface="Century Gothic"/>
              </a:rPr>
              <a:t>Lesson 4: A day in the life of a Roman child. Roman numerals activity, make a speech and even learn a little bit of latin!</a:t>
            </a:r>
            <a:endParaRPr/>
          </a:p>
          <a:p>
            <a:pPr marL="0" marR="0" lvl="0" indent="0" algn="l" rtl="0">
              <a:spcBef>
                <a:spcPts val="0"/>
              </a:spcBef>
              <a:spcAft>
                <a:spcPts val="0"/>
              </a:spcAft>
              <a:buNone/>
            </a:pPr>
            <a:r>
              <a:rPr lang="en-GB" sz="900">
                <a:solidFill>
                  <a:schemeClr val="dk1"/>
                </a:solidFill>
                <a:latin typeface="Century Gothic"/>
                <a:ea typeface="Century Gothic"/>
                <a:cs typeface="Century Gothic"/>
                <a:sym typeface="Century Gothic"/>
              </a:rPr>
              <a:t>Lesson 5: Comparison of school in the Roman times and school in the modern day- piece of extended writing.</a:t>
            </a:r>
            <a:endParaRPr/>
          </a:p>
          <a:p>
            <a:pPr marL="0" marR="0" lvl="0" indent="0" algn="l" rtl="0">
              <a:spcBef>
                <a:spcPts val="0"/>
              </a:spcBef>
              <a:spcAft>
                <a:spcPts val="0"/>
              </a:spcAft>
              <a:buNone/>
            </a:pPr>
            <a:r>
              <a:rPr lang="en-GB" sz="900">
                <a:solidFill>
                  <a:schemeClr val="dk1"/>
                </a:solidFill>
                <a:latin typeface="Century Gothic"/>
                <a:ea typeface="Century Gothic"/>
                <a:cs typeface="Century Gothic"/>
                <a:sym typeface="Century Gothic"/>
              </a:rPr>
              <a:t>Lesson 6: Extended write- Diary entry of the life of a Roman child. </a:t>
            </a:r>
            <a:endParaRPr/>
          </a:p>
          <a:p>
            <a:pPr marL="0" marR="0" lvl="0" indent="0" algn="l" rtl="0">
              <a:spcBef>
                <a:spcPts val="0"/>
              </a:spcBef>
              <a:spcAft>
                <a:spcPts val="0"/>
              </a:spcAft>
              <a:buNone/>
            </a:pPr>
            <a:r>
              <a:rPr lang="en-GB" sz="1000">
                <a:solidFill>
                  <a:schemeClr val="dk1"/>
                </a:solidFill>
                <a:latin typeface="Century Gothic"/>
                <a:ea typeface="Century Gothic"/>
                <a:cs typeface="Century Gothic"/>
                <a:sym typeface="Century Gothic"/>
              </a:rPr>
              <a:t>Lesson 7+8:  What was life like for a Roman soldier? How do you become one? Children to write a job application form for becoming a legionnaire. Choose which rank you would like to be a part of and why you would most be suited for this.</a:t>
            </a:r>
            <a:endParaRPr/>
          </a:p>
          <a:p>
            <a:pPr marL="0" marR="0" lvl="0" indent="0" algn="l" rtl="0">
              <a:spcBef>
                <a:spcPts val="0"/>
              </a:spcBef>
              <a:spcAft>
                <a:spcPts val="0"/>
              </a:spcAft>
              <a:buNone/>
            </a:pPr>
            <a:r>
              <a:rPr lang="en-GB" sz="1000">
                <a:solidFill>
                  <a:schemeClr val="dk1"/>
                </a:solidFill>
                <a:latin typeface="Century Gothic"/>
                <a:ea typeface="Century Gothic"/>
                <a:cs typeface="Century Gothic"/>
                <a:sym typeface="Century Gothic"/>
              </a:rPr>
              <a:t>Lesson 9: Roman housing- Compare how it is different to modern day life and also to one other period of time. Create a leaflet advertising to sell the Roman settlement. Use persuasive writing to entice people to want to buy it- Imagine you are an estate agent!</a:t>
            </a:r>
            <a:endParaRPr/>
          </a:p>
          <a:p>
            <a:pPr marL="0" marR="0" lvl="0" indent="0" algn="l" rtl="0">
              <a:spcBef>
                <a:spcPts val="0"/>
              </a:spcBef>
              <a:spcAft>
                <a:spcPts val="0"/>
              </a:spcAft>
              <a:buNone/>
            </a:pPr>
            <a:r>
              <a:rPr lang="en-GB" sz="1000">
                <a:solidFill>
                  <a:schemeClr val="dk1"/>
                </a:solidFill>
                <a:latin typeface="Century Gothic"/>
                <a:ea typeface="Century Gothic"/>
                <a:cs typeface="Century Gothic"/>
                <a:sym typeface="Century Gothic"/>
              </a:rPr>
              <a:t>Lesson 10+11: Looking at the life of an important figure in history-Boudicca. Look at the story of Boudicca and how she was portrayed from a variety of different sources. What type of person do you think she was? How and why do you think she was so successful? Create a facebook memories timeline for Boudicca explaining all of her achievements. Debate lesson on why she was so successful.</a:t>
            </a:r>
            <a:endParaRPr/>
          </a:p>
          <a:p>
            <a:pPr marL="0" marR="0" lvl="0" indent="0" algn="l" rtl="0">
              <a:spcBef>
                <a:spcPts val="0"/>
              </a:spcBef>
              <a:spcAft>
                <a:spcPts val="0"/>
              </a:spcAft>
              <a:buNone/>
            </a:pPr>
            <a:r>
              <a:rPr lang="en-GB" sz="1000">
                <a:solidFill>
                  <a:schemeClr val="dk1"/>
                </a:solidFill>
                <a:latin typeface="Century Gothic"/>
                <a:ea typeface="Century Gothic"/>
                <a:cs typeface="Century Gothic"/>
                <a:sym typeface="Century Gothic"/>
              </a:rPr>
              <a:t>Lesson 12: Was the Roman empire a good move for History? How did it affect us? Overall piece of writing to explain the historical importance of the Romans and how it has changed our life today.</a:t>
            </a:r>
            <a:endParaRPr/>
          </a:p>
        </p:txBody>
      </p:sp>
      <p:sp>
        <p:nvSpPr>
          <p:cNvPr id="115" name="Google Shape;115;p4"/>
          <p:cNvSpPr txBox="1"/>
          <p:nvPr/>
        </p:nvSpPr>
        <p:spPr>
          <a:xfrm>
            <a:off x="4912477" y="5306043"/>
            <a:ext cx="1608227" cy="128548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968" b="1">
                <a:solidFill>
                  <a:schemeClr val="dk1"/>
                </a:solidFill>
                <a:latin typeface="Century Gothic"/>
                <a:ea typeface="Century Gothic"/>
                <a:cs typeface="Century Gothic"/>
                <a:sym typeface="Century Gothic"/>
              </a:rPr>
              <a:t>Trips and Experiences</a:t>
            </a:r>
            <a:endParaRPr/>
          </a:p>
          <a:p>
            <a:pPr marL="0" marR="0" lvl="0" indent="0" algn="l" rtl="0">
              <a:spcBef>
                <a:spcPts val="0"/>
              </a:spcBef>
              <a:spcAft>
                <a:spcPts val="0"/>
              </a:spcAft>
              <a:buNone/>
            </a:pPr>
            <a:endParaRPr sz="968">
              <a:solidFill>
                <a:schemeClr val="dk1"/>
              </a:solidFill>
              <a:latin typeface="Calibri"/>
              <a:ea typeface="Calibri"/>
              <a:cs typeface="Calibri"/>
              <a:sym typeface="Calibri"/>
            </a:endParaRPr>
          </a:p>
          <a:p>
            <a:pPr marL="0" marR="0" lvl="0" indent="0" algn="l" rtl="0">
              <a:spcBef>
                <a:spcPts val="0"/>
              </a:spcBef>
              <a:spcAft>
                <a:spcPts val="0"/>
              </a:spcAft>
              <a:buNone/>
            </a:pPr>
            <a:r>
              <a:rPr lang="en-GB" sz="968">
                <a:solidFill>
                  <a:schemeClr val="dk1"/>
                </a:solidFill>
                <a:latin typeface="Calibri"/>
                <a:ea typeface="Calibri"/>
                <a:cs typeface="Calibri"/>
                <a:sym typeface="Calibri"/>
              </a:rPr>
              <a:t>Clay experience of making own pottery.</a:t>
            </a:r>
            <a:endParaRPr sz="968">
              <a:solidFill>
                <a:schemeClr val="dk1"/>
              </a:solidFill>
              <a:latin typeface="Calibri"/>
              <a:ea typeface="Calibri"/>
              <a:cs typeface="Calibri"/>
              <a:sym typeface="Calibri"/>
            </a:endParaRPr>
          </a:p>
          <a:p>
            <a:pPr marL="0" marR="0" lvl="0" indent="0" algn="l" rtl="0">
              <a:spcBef>
                <a:spcPts val="0"/>
              </a:spcBef>
              <a:spcAft>
                <a:spcPts val="0"/>
              </a:spcAft>
              <a:buNone/>
            </a:pPr>
            <a:r>
              <a:rPr lang="en-GB" sz="968">
                <a:solidFill>
                  <a:schemeClr val="dk1"/>
                </a:solidFill>
                <a:latin typeface="Calibri"/>
                <a:ea typeface="Calibri"/>
                <a:cs typeface="Calibri"/>
                <a:sym typeface="Calibri"/>
              </a:rPr>
              <a:t>History museum in Leeds next half term to consolidate knowledge?</a:t>
            </a:r>
            <a:endParaRPr sz="968">
              <a:solidFill>
                <a:schemeClr val="dk1"/>
              </a:solidFill>
              <a:latin typeface="Calibri"/>
              <a:ea typeface="Calibri"/>
              <a:cs typeface="Calibri"/>
              <a:sym typeface="Calibri"/>
            </a:endParaRPr>
          </a:p>
          <a:p>
            <a:pPr marL="0" marR="0" lvl="0" indent="0" algn="l" rtl="0">
              <a:spcBef>
                <a:spcPts val="0"/>
              </a:spcBef>
              <a:spcAft>
                <a:spcPts val="0"/>
              </a:spcAft>
              <a:buNone/>
            </a:pPr>
            <a:endParaRPr sz="968">
              <a:solidFill>
                <a:schemeClr val="dk1"/>
              </a:solidFill>
              <a:latin typeface="Calibri"/>
              <a:ea typeface="Calibri"/>
              <a:cs typeface="Calibri"/>
              <a:sym typeface="Calibri"/>
            </a:endParaRPr>
          </a:p>
        </p:txBody>
      </p:sp>
      <p:sp>
        <p:nvSpPr>
          <p:cNvPr id="116" name="Google Shape;116;p4"/>
          <p:cNvSpPr txBox="1"/>
          <p:nvPr/>
        </p:nvSpPr>
        <p:spPr>
          <a:xfrm>
            <a:off x="256667" y="6848106"/>
            <a:ext cx="6259094" cy="987193"/>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968" b="1">
                <a:solidFill>
                  <a:schemeClr val="dk1"/>
                </a:solidFill>
                <a:latin typeface="Century Gothic"/>
                <a:ea typeface="Century Gothic"/>
                <a:cs typeface="Century Gothic"/>
                <a:sym typeface="Century Gothic"/>
              </a:rPr>
              <a:t>Other subject Coverage:</a:t>
            </a:r>
            <a:endParaRPr sz="968"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GB" sz="968" b="1">
                <a:solidFill>
                  <a:schemeClr val="dk1"/>
                </a:solidFill>
                <a:latin typeface="Century Gothic"/>
                <a:ea typeface="Century Gothic"/>
                <a:cs typeface="Century Gothic"/>
                <a:sym typeface="Century Gothic"/>
              </a:rPr>
              <a:t>Art and DT- Clay making</a:t>
            </a:r>
            <a:endParaRPr sz="968"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968"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968" b="1">
              <a:solidFill>
                <a:schemeClr val="dk1"/>
              </a:solidFill>
              <a:latin typeface="Century Gothic"/>
              <a:ea typeface="Century Gothic"/>
              <a:cs typeface="Century Gothic"/>
              <a:sym typeface="Century Gothic"/>
            </a:endParaRPr>
          </a:p>
        </p:txBody>
      </p:sp>
      <p:sp>
        <p:nvSpPr>
          <p:cNvPr id="117" name="Google Shape;117;p4"/>
          <p:cNvSpPr txBox="1"/>
          <p:nvPr/>
        </p:nvSpPr>
        <p:spPr>
          <a:xfrm>
            <a:off x="2579500" y="5313600"/>
            <a:ext cx="2264100" cy="14346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968" b="1">
                <a:solidFill>
                  <a:schemeClr val="dk1"/>
                </a:solidFill>
                <a:latin typeface="Century Gothic"/>
                <a:ea typeface="Century Gothic"/>
                <a:cs typeface="Century Gothic"/>
                <a:sym typeface="Century Gothic"/>
              </a:rPr>
              <a:t>Extended Writing Genres and Activities</a:t>
            </a:r>
            <a:endParaRPr/>
          </a:p>
          <a:p>
            <a:pPr marL="0" marR="0" lvl="0" indent="0" algn="l" rtl="0">
              <a:spcBef>
                <a:spcPts val="0"/>
              </a:spcBef>
              <a:spcAft>
                <a:spcPts val="0"/>
              </a:spcAft>
              <a:buNone/>
            </a:pPr>
            <a:r>
              <a:rPr lang="en-GB" sz="968">
                <a:solidFill>
                  <a:schemeClr val="dk1"/>
                </a:solidFill>
                <a:latin typeface="Calibri"/>
                <a:ea typeface="Calibri"/>
                <a:cs typeface="Calibri"/>
                <a:sym typeface="Calibri"/>
              </a:rPr>
              <a:t>Produce a newspaper / newsletter / leaflet to present findings.</a:t>
            </a:r>
            <a:endParaRPr/>
          </a:p>
          <a:p>
            <a:pPr marL="0" marR="0" lvl="0" indent="0" algn="l" rtl="0">
              <a:spcBef>
                <a:spcPts val="0"/>
              </a:spcBef>
              <a:spcAft>
                <a:spcPts val="0"/>
              </a:spcAft>
              <a:buNone/>
            </a:pPr>
            <a:r>
              <a:rPr lang="en-GB" sz="968">
                <a:solidFill>
                  <a:schemeClr val="dk1"/>
                </a:solidFill>
                <a:latin typeface="Calibri"/>
                <a:ea typeface="Calibri"/>
                <a:cs typeface="Calibri"/>
                <a:sym typeface="Calibri"/>
              </a:rPr>
              <a:t>News report / radio report to practise oracy skills.</a:t>
            </a:r>
            <a:endParaRPr sz="968">
              <a:solidFill>
                <a:schemeClr val="dk1"/>
              </a:solidFill>
              <a:latin typeface="Calibri"/>
              <a:ea typeface="Calibri"/>
              <a:cs typeface="Calibri"/>
              <a:sym typeface="Calibri"/>
            </a:endParaRPr>
          </a:p>
          <a:p>
            <a:pPr marL="0" marR="0" lvl="0" indent="0" algn="l" rtl="0">
              <a:spcBef>
                <a:spcPts val="0"/>
              </a:spcBef>
              <a:spcAft>
                <a:spcPts val="0"/>
              </a:spcAft>
              <a:buNone/>
            </a:pPr>
            <a:r>
              <a:rPr lang="en-GB" sz="968">
                <a:solidFill>
                  <a:schemeClr val="dk1"/>
                </a:solidFill>
                <a:latin typeface="Calibri"/>
                <a:ea typeface="Calibri"/>
                <a:cs typeface="Calibri"/>
                <a:sym typeface="Calibri"/>
              </a:rPr>
              <a:t>Diary entry</a:t>
            </a:r>
            <a:endParaRPr sz="968">
              <a:solidFill>
                <a:schemeClr val="dk1"/>
              </a:solidFill>
              <a:latin typeface="Calibri"/>
              <a:ea typeface="Calibri"/>
              <a:cs typeface="Calibri"/>
              <a:sym typeface="Calibri"/>
            </a:endParaRPr>
          </a:p>
          <a:p>
            <a:pPr marL="0" marR="0" lvl="0" indent="0" algn="l" rtl="0">
              <a:spcBef>
                <a:spcPts val="0"/>
              </a:spcBef>
              <a:spcAft>
                <a:spcPts val="0"/>
              </a:spcAft>
              <a:buNone/>
            </a:pPr>
            <a:r>
              <a:rPr lang="en-GB" sz="968">
                <a:solidFill>
                  <a:schemeClr val="dk1"/>
                </a:solidFill>
                <a:latin typeface="Calibri"/>
                <a:ea typeface="Calibri"/>
                <a:cs typeface="Calibri"/>
                <a:sym typeface="Calibri"/>
              </a:rPr>
              <a:t>Job applications</a:t>
            </a:r>
            <a:endParaRPr sz="968">
              <a:solidFill>
                <a:schemeClr val="dk1"/>
              </a:solidFill>
              <a:latin typeface="Calibri"/>
              <a:ea typeface="Calibri"/>
              <a:cs typeface="Calibri"/>
              <a:sym typeface="Calibri"/>
            </a:endParaRPr>
          </a:p>
          <a:p>
            <a:pPr marL="0" marR="0" lvl="0" indent="0" algn="l" rtl="0">
              <a:spcBef>
                <a:spcPts val="0"/>
              </a:spcBef>
              <a:spcAft>
                <a:spcPts val="0"/>
              </a:spcAft>
              <a:buNone/>
            </a:pPr>
            <a:endParaRPr sz="968">
              <a:solidFill>
                <a:schemeClr val="dk1"/>
              </a:solidFill>
              <a:latin typeface="Calibri"/>
              <a:ea typeface="Calibri"/>
              <a:cs typeface="Calibri"/>
              <a:sym typeface="Calibri"/>
            </a:endParaRPr>
          </a:p>
        </p:txBody>
      </p:sp>
      <p:sp>
        <p:nvSpPr>
          <p:cNvPr id="118" name="Google Shape;118;p4"/>
          <p:cNvSpPr txBox="1"/>
          <p:nvPr/>
        </p:nvSpPr>
        <p:spPr>
          <a:xfrm>
            <a:off x="258262" y="456586"/>
            <a:ext cx="1606634" cy="987193"/>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968" b="1">
                <a:solidFill>
                  <a:schemeClr val="dk1"/>
                </a:solidFill>
                <a:latin typeface="Century Gothic"/>
                <a:ea typeface="Century Gothic"/>
                <a:cs typeface="Century Gothic"/>
                <a:sym typeface="Century Gothic"/>
              </a:rPr>
              <a:t>Hook</a:t>
            </a:r>
            <a:endParaRPr/>
          </a:p>
          <a:p>
            <a:pPr marL="0" marR="0" lvl="0" indent="0" algn="l" rtl="0">
              <a:spcBef>
                <a:spcPts val="0"/>
              </a:spcBef>
              <a:spcAft>
                <a:spcPts val="0"/>
              </a:spcAft>
              <a:buNone/>
            </a:pPr>
            <a:r>
              <a:rPr lang="en-GB" sz="968">
                <a:solidFill>
                  <a:schemeClr val="dk1"/>
                </a:solidFill>
                <a:latin typeface="Century Gothic"/>
                <a:ea typeface="Century Gothic"/>
                <a:cs typeface="Century Gothic"/>
                <a:sym typeface="Century Gothic"/>
              </a:rPr>
              <a:t>Clay making of Roman pottery for a banquet.</a:t>
            </a:r>
            <a:endParaRPr/>
          </a:p>
        </p:txBody>
      </p:sp>
      <p:sp>
        <p:nvSpPr>
          <p:cNvPr id="119" name="Google Shape;119;p4"/>
          <p:cNvSpPr txBox="1"/>
          <p:nvPr/>
        </p:nvSpPr>
        <p:spPr>
          <a:xfrm>
            <a:off x="4983072" y="448757"/>
            <a:ext cx="1606634" cy="987193"/>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968" b="1">
                <a:solidFill>
                  <a:schemeClr val="dk1"/>
                </a:solidFill>
                <a:latin typeface="Century Gothic"/>
                <a:ea typeface="Century Gothic"/>
                <a:cs typeface="Century Gothic"/>
                <a:sym typeface="Century Gothic"/>
              </a:rPr>
              <a:t>Topic Outcome</a:t>
            </a:r>
            <a:endParaRPr/>
          </a:p>
          <a:p>
            <a:pPr marL="0" marR="0" lvl="0" indent="0" algn="l" rtl="0">
              <a:spcBef>
                <a:spcPts val="0"/>
              </a:spcBef>
              <a:spcAft>
                <a:spcPts val="0"/>
              </a:spcAft>
              <a:buNone/>
            </a:pPr>
            <a:r>
              <a:rPr lang="en-GB" sz="968">
                <a:solidFill>
                  <a:schemeClr val="dk1"/>
                </a:solidFill>
                <a:latin typeface="Calibri"/>
                <a:ea typeface="Calibri"/>
                <a:cs typeface="Calibri"/>
                <a:sym typeface="Calibri"/>
              </a:rPr>
              <a:t>Children create a presentation on life as a Roman soldier.</a:t>
            </a:r>
            <a:endParaRPr/>
          </a:p>
        </p:txBody>
      </p:sp>
      <p:pic>
        <p:nvPicPr>
          <p:cNvPr id="120" name="Google Shape;120;p4"/>
          <p:cNvPicPr preferRelativeResize="0"/>
          <p:nvPr/>
        </p:nvPicPr>
        <p:blipFill rotWithShape="1">
          <a:blip r:embed="rId3">
            <a:alphaModFix/>
          </a:blip>
          <a:srcRect/>
          <a:stretch/>
        </p:blipFill>
        <p:spPr>
          <a:xfrm>
            <a:off x="4633546" y="7652669"/>
            <a:ext cx="1598966" cy="1656761"/>
          </a:xfrm>
          <a:prstGeom prst="ellipse">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736</Words>
  <Application>Microsoft Office PowerPoint</Application>
  <PresentationFormat>A4 Paper (210x297 mm)</PresentationFormat>
  <Paragraphs>72</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Calibri</vt:lpstr>
      <vt:lpstr>Arial</vt:lpstr>
      <vt:lpstr>Century Gothic</vt:lpstr>
      <vt:lpstr>Office Theme</vt:lpstr>
      <vt:lpstr>Year 4 Spring 2  Rome         Curriculum Driver:  History</vt:lpstr>
      <vt:lpstr>Year 4 Spring 2- In Rome  Key Curriculum Driver: History  Other Curriculum Areas:   Rationale: The ‘In Rome’ topic will allow children to have the opportunity to explore the history of Rome, the chronology in relation to other periods of time and to build an overview of the world around them.  By the end of this topic, most children will have:   The ability to think independently and raise questions about working historically and the knowledge and skills that it brings.   • High levels of originality, imagination or innovation in the application of skills. • The ability to undertake practical work in a variety of contexts, including fieldwork. • A passion for History and its application in past, present and future technologies. • The ability to think critically about history and communicate ideas very confidently in styles appropriate to a range of audiences. • The ability to think, reflect, debate, discuss and evaluate the past, formulating and refining questions and lines of enquiry.   Children’s knowledge will be shown by:   Extended Writing: Writing a job application to become a legionnaire. Writing a diary entry from the point of view of a Roman child. Writing as an estate agent to persuade people to buy a Roman house.     Purposeful Outcome – Children to create a leaflet about the life of a Roman.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4 Spring 2  Rome         Curriculum Driver:  History</dc:title>
  <dc:creator>Kate Standish</dc:creator>
  <cp:lastModifiedBy>Leanne Brown</cp:lastModifiedBy>
  <cp:revision>1</cp:revision>
  <dcterms:created xsi:type="dcterms:W3CDTF">2018-07-04T20:22:24Z</dcterms:created>
  <dcterms:modified xsi:type="dcterms:W3CDTF">2020-03-02T11:58:27Z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0x0101002169051C11483E4086689631A732D62C</vt:lpwstr>
  </property>
</Properties>
</file>